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handoutMasterIdLst>
    <p:handoutMasterId r:id="rId38"/>
  </p:handoutMasterIdLst>
  <p:sldIdLst>
    <p:sldId id="277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98" r:id="rId21"/>
    <p:sldId id="29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80873-68F2-4A39-A24B-A7D666BC4F5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2F41D0-1F2B-41EC-8812-E4B31A111D17}">
      <dgm:prSet phldrT="[Text]" custT="1"/>
      <dgm:spPr/>
      <dgm:t>
        <a:bodyPr lIns="144000" tIns="108000"/>
        <a:lstStyle/>
        <a:p>
          <a:r>
            <a:rPr lang="en-US" sz="1800" b="1" dirty="0" smtClean="0">
              <a:latin typeface="Raleway" panose="020B0503030101060003" pitchFamily="34" charset="0"/>
            </a:rPr>
            <a:t>HONEYMOON STAGE</a:t>
          </a:r>
          <a:endParaRPr lang="en-US" sz="1800" b="1" dirty="0">
            <a:latin typeface="Raleway" panose="020B0503030101060003" pitchFamily="34" charset="0"/>
          </a:endParaRPr>
        </a:p>
      </dgm:t>
    </dgm:pt>
    <dgm:pt modelId="{93459CD5-D8B7-4A23-B42A-6A7B964485DD}" type="parTrans" cxnId="{EF7DD659-0717-438E-985F-3BA7C954CF34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28471656-CAE5-44C8-ACEF-DEE78CB5263B}" type="sibTrans" cxnId="{EF7DD659-0717-438E-985F-3BA7C954CF34}">
      <dgm:prSet custT="1"/>
      <dgm:spPr>
        <a:solidFill>
          <a:schemeClr val="bg1"/>
        </a:solidFill>
        <a:ln w="158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C3A66748-DA39-4C81-915F-F3CB354F4EFF}">
      <dgm:prSet phldrT="[Text]" custT="1"/>
      <dgm:spPr/>
      <dgm:t>
        <a:bodyPr lIns="144000" tIns="108000"/>
        <a:lstStyle/>
        <a:p>
          <a:r>
            <a:rPr lang="en-US" sz="1800" b="1" dirty="0" smtClean="0">
              <a:latin typeface="Raleway" panose="020B0503030101060003" pitchFamily="34" charset="0"/>
            </a:rPr>
            <a:t>FATIGUED STAGE</a:t>
          </a:r>
          <a:endParaRPr lang="en-US" sz="1800" b="1" dirty="0">
            <a:latin typeface="Raleway" panose="020B0503030101060003" pitchFamily="34" charset="0"/>
          </a:endParaRPr>
        </a:p>
      </dgm:t>
    </dgm:pt>
    <dgm:pt modelId="{51A19338-8F36-41F0-856C-3075008FCA3D}" type="parTrans" cxnId="{D53C82F0-7424-4674-AF95-3EB28A55C77E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409D53DB-34C2-4C65-88B2-F22B4BFF72E6}" type="sibTrans" cxnId="{D53C82F0-7424-4674-AF95-3EB28A55C77E}">
      <dgm:prSet custT="1"/>
      <dgm:spPr>
        <a:solidFill>
          <a:schemeClr val="bg1"/>
        </a:solidFill>
        <a:ln w="158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5D1F307A-4FC4-4DCC-AFB5-6B7AAE741726}">
      <dgm:prSet phldrT="[Text]" custT="1"/>
      <dgm:spPr/>
      <dgm:t>
        <a:bodyPr lIns="144000" tIns="108000"/>
        <a:lstStyle/>
        <a:p>
          <a:r>
            <a:rPr lang="en-US" sz="1800" b="1" dirty="0" smtClean="0">
              <a:latin typeface="Raleway" panose="020B0503030101060003" pitchFamily="34" charset="0"/>
            </a:rPr>
            <a:t>ADJUSTED STAGE</a:t>
          </a:r>
          <a:endParaRPr lang="en-US" sz="1800" b="1" dirty="0">
            <a:latin typeface="Raleway" panose="020B0503030101060003" pitchFamily="34" charset="0"/>
          </a:endParaRPr>
        </a:p>
      </dgm:t>
    </dgm:pt>
    <dgm:pt modelId="{53062DE9-2511-493E-8F1E-97B239729FBD}" type="parTrans" cxnId="{AE5D5F33-63F2-4020-AAFB-5ECB62954E73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706FA712-BEEE-4EFB-B0FB-97A8B8981CE3}" type="sibTrans" cxnId="{AE5D5F33-63F2-4020-AAFB-5ECB62954E73}">
      <dgm:prSet custT="1"/>
      <dgm:spPr>
        <a:solidFill>
          <a:schemeClr val="bg1"/>
        </a:solidFill>
        <a:ln w="158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100" dirty="0">
            <a:latin typeface="Raleway" panose="020B0503030101060003" pitchFamily="34" charset="0"/>
          </a:endParaRPr>
        </a:p>
      </dgm:t>
    </dgm:pt>
    <dgm:pt modelId="{8665021A-FE53-41D6-B23C-A1B2091DEAEB}">
      <dgm:prSet phldrT="[Text]" custT="1"/>
      <dgm:spPr/>
      <dgm:t>
        <a:bodyPr lIns="144000" tIns="108000"/>
        <a:lstStyle/>
        <a:p>
          <a:r>
            <a:rPr lang="en-US" sz="1800" b="1" dirty="0" smtClean="0">
              <a:latin typeface="Raleway" panose="020B0503030101060003" pitchFamily="34" charset="0"/>
            </a:rPr>
            <a:t>FATIGUED STAGE</a:t>
          </a:r>
          <a:endParaRPr lang="en-US" sz="1800" b="1" dirty="0">
            <a:latin typeface="Raleway" panose="020B0503030101060003" pitchFamily="34" charset="0"/>
          </a:endParaRPr>
        </a:p>
      </dgm:t>
    </dgm:pt>
    <dgm:pt modelId="{8D58AA48-D92C-4C06-AB33-AAEEC5823770}" type="parTrans" cxnId="{D2785123-057F-4B30-897D-80224AEBFBDD}">
      <dgm:prSet/>
      <dgm:spPr/>
      <dgm:t>
        <a:bodyPr/>
        <a:lstStyle/>
        <a:p>
          <a:endParaRPr lang="en-US" sz="1600"/>
        </a:p>
      </dgm:t>
    </dgm:pt>
    <dgm:pt modelId="{FC5ACB67-AD1D-479F-89DE-B30E8F0F4203}" type="sibTrans" cxnId="{D2785123-057F-4B30-897D-80224AEBFBDD}">
      <dgm:prSet/>
      <dgm:spPr/>
      <dgm:t>
        <a:bodyPr/>
        <a:lstStyle/>
        <a:p>
          <a:endParaRPr lang="en-US" sz="1600"/>
        </a:p>
      </dgm:t>
    </dgm:pt>
    <dgm:pt modelId="{82842055-13D8-4716-B41B-8C3373A1846B}" type="pres">
      <dgm:prSet presAssocID="{FB680873-68F2-4A39-A24B-A7D666BC4F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B1DDC3-9AD1-4D03-B781-F05B38F873D9}" type="pres">
      <dgm:prSet presAssocID="{FB680873-68F2-4A39-A24B-A7D666BC4F5D}" presName="dummyMaxCanvas" presStyleCnt="0">
        <dgm:presLayoutVars/>
      </dgm:prSet>
      <dgm:spPr/>
    </dgm:pt>
    <dgm:pt modelId="{8B73C18D-D02F-4F2F-B33D-4EA5F69BAE06}" type="pres">
      <dgm:prSet presAssocID="{FB680873-68F2-4A39-A24B-A7D666BC4F5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D521E-C08F-47FC-B414-7E9E7304F030}" type="pres">
      <dgm:prSet presAssocID="{FB680873-68F2-4A39-A24B-A7D666BC4F5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6BB8-ECEE-428F-8B8A-140AD3575A12}" type="pres">
      <dgm:prSet presAssocID="{FB680873-68F2-4A39-A24B-A7D666BC4F5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1670-4558-4502-A66D-1467731EB739}" type="pres">
      <dgm:prSet presAssocID="{FB680873-68F2-4A39-A24B-A7D666BC4F5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D700-028F-4DBF-AF1A-E01C00B39ACF}" type="pres">
      <dgm:prSet presAssocID="{FB680873-68F2-4A39-A24B-A7D666BC4F5D}" presName="FourConn_1-2" presStyleLbl="fgAccFollowNode1" presStyleIdx="0" presStyleCnt="3" custScaleX="70120" custLinFactNeighborX="-1935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DDF12-7B90-4A48-9A7A-2E301171B834}" type="pres">
      <dgm:prSet presAssocID="{FB680873-68F2-4A39-A24B-A7D666BC4F5D}" presName="FourConn_2-3" presStyleLbl="fgAccFollowNode1" presStyleIdx="1" presStyleCnt="3" custScaleX="70120" custLinFactNeighborX="-13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E7546-96BB-4E0D-B56D-DE7D4E4069E3}" type="pres">
      <dgm:prSet presAssocID="{FB680873-68F2-4A39-A24B-A7D666BC4F5D}" presName="FourConn_3-4" presStyleLbl="fgAccFollowNode1" presStyleIdx="2" presStyleCnt="3" custScaleX="94222" custScaleY="181816" custLinFactNeighborX="-24574" custLinFactNeighborY="-2496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en-US"/>
        </a:p>
      </dgm:t>
    </dgm:pt>
    <dgm:pt modelId="{3953F696-A9DB-40F6-A3F0-A23229062C3E}" type="pres">
      <dgm:prSet presAssocID="{FB680873-68F2-4A39-A24B-A7D666BC4F5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2FBEF-398A-4022-9579-D012DC4A9C35}" type="pres">
      <dgm:prSet presAssocID="{FB680873-68F2-4A39-A24B-A7D666BC4F5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B7B31-AC0D-4D2B-A315-6711BA4FE03E}" type="pres">
      <dgm:prSet presAssocID="{FB680873-68F2-4A39-A24B-A7D666BC4F5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BFFA2-2AC7-4085-B814-66976F01836A}" type="pres">
      <dgm:prSet presAssocID="{FB680873-68F2-4A39-A24B-A7D666BC4F5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DD659-0717-438E-985F-3BA7C954CF34}" srcId="{FB680873-68F2-4A39-A24B-A7D666BC4F5D}" destId="{812F41D0-1F2B-41EC-8812-E4B31A111D17}" srcOrd="0" destOrd="0" parTransId="{93459CD5-D8B7-4A23-B42A-6A7B964485DD}" sibTransId="{28471656-CAE5-44C8-ACEF-DEE78CB5263B}"/>
    <dgm:cxn modelId="{1B620196-A811-40B9-AAAC-1BF6ABAD648E}" type="presOf" srcId="{FB680873-68F2-4A39-A24B-A7D666BC4F5D}" destId="{82842055-13D8-4716-B41B-8C3373A1846B}" srcOrd="0" destOrd="0" presId="urn:microsoft.com/office/officeart/2005/8/layout/vProcess5"/>
    <dgm:cxn modelId="{A51ECAD6-C1FF-4F03-AD27-1C5E721CF046}" type="presOf" srcId="{28471656-CAE5-44C8-ACEF-DEE78CB5263B}" destId="{4915D700-028F-4DBF-AF1A-E01C00B39ACF}" srcOrd="0" destOrd="0" presId="urn:microsoft.com/office/officeart/2005/8/layout/vProcess5"/>
    <dgm:cxn modelId="{2091D140-AD6A-4918-8AA5-1FDB710E35E3}" type="presOf" srcId="{8665021A-FE53-41D6-B23C-A1B2091DEAEB}" destId="{A72D1670-4558-4502-A66D-1467731EB739}" srcOrd="0" destOrd="0" presId="urn:microsoft.com/office/officeart/2005/8/layout/vProcess5"/>
    <dgm:cxn modelId="{C687958E-B410-4E6C-ADB4-06C172D1113B}" type="presOf" srcId="{5D1F307A-4FC4-4DCC-AFB5-6B7AAE741726}" destId="{EE7F6BB8-ECEE-428F-8B8A-140AD3575A12}" srcOrd="0" destOrd="0" presId="urn:microsoft.com/office/officeart/2005/8/layout/vProcess5"/>
    <dgm:cxn modelId="{829CCE00-52A8-43FD-B735-B73C3C57073B}" type="presOf" srcId="{5D1F307A-4FC4-4DCC-AFB5-6B7AAE741726}" destId="{B94B7B31-AC0D-4D2B-A315-6711BA4FE03E}" srcOrd="1" destOrd="0" presId="urn:microsoft.com/office/officeart/2005/8/layout/vProcess5"/>
    <dgm:cxn modelId="{D53C82F0-7424-4674-AF95-3EB28A55C77E}" srcId="{FB680873-68F2-4A39-A24B-A7D666BC4F5D}" destId="{C3A66748-DA39-4C81-915F-F3CB354F4EFF}" srcOrd="1" destOrd="0" parTransId="{51A19338-8F36-41F0-856C-3075008FCA3D}" sibTransId="{409D53DB-34C2-4C65-88B2-F22B4BFF72E6}"/>
    <dgm:cxn modelId="{AE5D5F33-63F2-4020-AAFB-5ECB62954E73}" srcId="{FB680873-68F2-4A39-A24B-A7D666BC4F5D}" destId="{5D1F307A-4FC4-4DCC-AFB5-6B7AAE741726}" srcOrd="2" destOrd="0" parTransId="{53062DE9-2511-493E-8F1E-97B239729FBD}" sibTransId="{706FA712-BEEE-4EFB-B0FB-97A8B8981CE3}"/>
    <dgm:cxn modelId="{80A191CD-8631-414A-B0B6-B5D3065F29D6}" type="presOf" srcId="{812F41D0-1F2B-41EC-8812-E4B31A111D17}" destId="{8B73C18D-D02F-4F2F-B33D-4EA5F69BAE06}" srcOrd="0" destOrd="0" presId="urn:microsoft.com/office/officeart/2005/8/layout/vProcess5"/>
    <dgm:cxn modelId="{4AB280E3-E6E4-4EB8-B1FE-EAE479EABC7E}" type="presOf" srcId="{C3A66748-DA39-4C81-915F-F3CB354F4EFF}" destId="{B52D521E-C08F-47FC-B414-7E9E7304F030}" srcOrd="0" destOrd="0" presId="urn:microsoft.com/office/officeart/2005/8/layout/vProcess5"/>
    <dgm:cxn modelId="{457B44E8-B58B-4E7B-84E3-D4D68DC38AFA}" type="presOf" srcId="{812F41D0-1F2B-41EC-8812-E4B31A111D17}" destId="{3953F696-A9DB-40F6-A3F0-A23229062C3E}" srcOrd="1" destOrd="0" presId="urn:microsoft.com/office/officeart/2005/8/layout/vProcess5"/>
    <dgm:cxn modelId="{3972C5D7-6FFD-4E99-A10A-E8144C91F5DC}" type="presOf" srcId="{8665021A-FE53-41D6-B23C-A1B2091DEAEB}" destId="{669BFFA2-2AC7-4085-B814-66976F01836A}" srcOrd="1" destOrd="0" presId="urn:microsoft.com/office/officeart/2005/8/layout/vProcess5"/>
    <dgm:cxn modelId="{D2785123-057F-4B30-897D-80224AEBFBDD}" srcId="{FB680873-68F2-4A39-A24B-A7D666BC4F5D}" destId="{8665021A-FE53-41D6-B23C-A1B2091DEAEB}" srcOrd="3" destOrd="0" parTransId="{8D58AA48-D92C-4C06-AB33-AAEEC5823770}" sibTransId="{FC5ACB67-AD1D-479F-89DE-B30E8F0F4203}"/>
    <dgm:cxn modelId="{3AECEC01-F7F6-4C9B-8E9E-CA9FF631BF6B}" type="presOf" srcId="{C3A66748-DA39-4C81-915F-F3CB354F4EFF}" destId="{CD62FBEF-398A-4022-9579-D012DC4A9C35}" srcOrd="1" destOrd="0" presId="urn:microsoft.com/office/officeart/2005/8/layout/vProcess5"/>
    <dgm:cxn modelId="{5C0D4397-D5B8-43A9-B032-B20644B571D8}" type="presOf" srcId="{409D53DB-34C2-4C65-88B2-F22B4BFF72E6}" destId="{9D2DDF12-7B90-4A48-9A7A-2E301171B834}" srcOrd="0" destOrd="0" presId="urn:microsoft.com/office/officeart/2005/8/layout/vProcess5"/>
    <dgm:cxn modelId="{F03B58CE-82CB-42A8-A3DC-2190573E4FBD}" type="presOf" srcId="{706FA712-BEEE-4EFB-B0FB-97A8B8981CE3}" destId="{1DAE7546-96BB-4E0D-B56D-DE7D4E4069E3}" srcOrd="0" destOrd="0" presId="urn:microsoft.com/office/officeart/2005/8/layout/vProcess5"/>
    <dgm:cxn modelId="{3C4ABB34-AF87-40DA-968E-5CA6265CD885}" type="presParOf" srcId="{82842055-13D8-4716-B41B-8C3373A1846B}" destId="{4AB1DDC3-9AD1-4D03-B781-F05B38F873D9}" srcOrd="0" destOrd="0" presId="urn:microsoft.com/office/officeart/2005/8/layout/vProcess5"/>
    <dgm:cxn modelId="{05A30862-A4A4-40F8-87F1-C5F9B77F1522}" type="presParOf" srcId="{82842055-13D8-4716-B41B-8C3373A1846B}" destId="{8B73C18D-D02F-4F2F-B33D-4EA5F69BAE06}" srcOrd="1" destOrd="0" presId="urn:microsoft.com/office/officeart/2005/8/layout/vProcess5"/>
    <dgm:cxn modelId="{FA0E8075-7A85-4497-AF35-7973B052A40D}" type="presParOf" srcId="{82842055-13D8-4716-B41B-8C3373A1846B}" destId="{B52D521E-C08F-47FC-B414-7E9E7304F030}" srcOrd="2" destOrd="0" presId="urn:microsoft.com/office/officeart/2005/8/layout/vProcess5"/>
    <dgm:cxn modelId="{FB070D49-BD67-4381-B0E6-92FB5D04E420}" type="presParOf" srcId="{82842055-13D8-4716-B41B-8C3373A1846B}" destId="{EE7F6BB8-ECEE-428F-8B8A-140AD3575A12}" srcOrd="3" destOrd="0" presId="urn:microsoft.com/office/officeart/2005/8/layout/vProcess5"/>
    <dgm:cxn modelId="{1EC86B3E-82FB-48B9-8E85-13C70C9ED487}" type="presParOf" srcId="{82842055-13D8-4716-B41B-8C3373A1846B}" destId="{A72D1670-4558-4502-A66D-1467731EB739}" srcOrd="4" destOrd="0" presId="urn:microsoft.com/office/officeart/2005/8/layout/vProcess5"/>
    <dgm:cxn modelId="{3C2734D6-7CF3-485D-AE27-5BBB9B373F7A}" type="presParOf" srcId="{82842055-13D8-4716-B41B-8C3373A1846B}" destId="{4915D700-028F-4DBF-AF1A-E01C00B39ACF}" srcOrd="5" destOrd="0" presId="urn:microsoft.com/office/officeart/2005/8/layout/vProcess5"/>
    <dgm:cxn modelId="{506F5931-67B6-4366-9D3D-B121BD6ED179}" type="presParOf" srcId="{82842055-13D8-4716-B41B-8C3373A1846B}" destId="{9D2DDF12-7B90-4A48-9A7A-2E301171B834}" srcOrd="6" destOrd="0" presId="urn:microsoft.com/office/officeart/2005/8/layout/vProcess5"/>
    <dgm:cxn modelId="{9A078956-F65E-4DBB-A2B9-8BB9E95CB0C0}" type="presParOf" srcId="{82842055-13D8-4716-B41B-8C3373A1846B}" destId="{1DAE7546-96BB-4E0D-B56D-DE7D4E4069E3}" srcOrd="7" destOrd="0" presId="urn:microsoft.com/office/officeart/2005/8/layout/vProcess5"/>
    <dgm:cxn modelId="{A0A1E03B-D169-4C46-A4ED-BF884F500E72}" type="presParOf" srcId="{82842055-13D8-4716-B41B-8C3373A1846B}" destId="{3953F696-A9DB-40F6-A3F0-A23229062C3E}" srcOrd="8" destOrd="0" presId="urn:microsoft.com/office/officeart/2005/8/layout/vProcess5"/>
    <dgm:cxn modelId="{8B4723F6-4241-4C4E-B21A-28B2CDA79F9C}" type="presParOf" srcId="{82842055-13D8-4716-B41B-8C3373A1846B}" destId="{CD62FBEF-398A-4022-9579-D012DC4A9C35}" srcOrd="9" destOrd="0" presId="urn:microsoft.com/office/officeart/2005/8/layout/vProcess5"/>
    <dgm:cxn modelId="{360494AA-BA6B-4B77-93DA-1355FF1AE6A6}" type="presParOf" srcId="{82842055-13D8-4716-B41B-8C3373A1846B}" destId="{B94B7B31-AC0D-4D2B-A315-6711BA4FE03E}" srcOrd="10" destOrd="0" presId="urn:microsoft.com/office/officeart/2005/8/layout/vProcess5"/>
    <dgm:cxn modelId="{B1088E21-4258-4259-AE2F-2C7F95DAAC48}" type="presParOf" srcId="{82842055-13D8-4716-B41B-8C3373A1846B}" destId="{669BFFA2-2AC7-4085-B814-66976F0183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80873-68F2-4A39-A24B-A7D666BC4F5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2F41D0-1F2B-41EC-8812-E4B31A111D17}">
      <dgm:prSet phldrT="[Text]" custT="1"/>
      <dgm:spPr/>
      <dgm:t>
        <a:bodyPr/>
        <a:lstStyle/>
        <a:p>
          <a:r>
            <a:rPr lang="en-US" sz="1400" b="1" dirty="0" smtClean="0">
              <a:latin typeface="Raleway" panose="020B0503030101060003" pitchFamily="34" charset="0"/>
            </a:rPr>
            <a:t>JET </a:t>
          </a:r>
          <a:r>
            <a:rPr lang="en-US" sz="1400" b="1" dirty="0" smtClean="0">
              <a:latin typeface="Raleway" panose="020B0503030101060003" pitchFamily="34" charset="0"/>
            </a:rPr>
            <a:t>PROGAMME</a:t>
          </a:r>
          <a:endParaRPr lang="en-US" sz="1400" b="1" dirty="0" smtClean="0">
            <a:latin typeface="Raleway" panose="020B0503030101060003" pitchFamily="34" charset="0"/>
          </a:endParaRPr>
        </a:p>
        <a:p>
          <a:r>
            <a:rPr lang="en-US" sz="1400" b="1" dirty="0" smtClean="0">
              <a:latin typeface="Raleway" panose="020B0503030101060003" pitchFamily="34" charset="0"/>
            </a:rPr>
            <a:t>PARTICIPANTS</a:t>
          </a:r>
          <a:endParaRPr lang="en-US" sz="1400" b="1" dirty="0">
            <a:latin typeface="Raleway" panose="020B0503030101060003" pitchFamily="34" charset="0"/>
          </a:endParaRPr>
        </a:p>
      </dgm:t>
    </dgm:pt>
    <dgm:pt modelId="{93459CD5-D8B7-4A23-B42A-6A7B964485DD}" type="parTrans" cxnId="{EF7DD659-0717-438E-985F-3BA7C954CF34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28471656-CAE5-44C8-ACEF-DEE78CB5263B}" type="sibTrans" cxnId="{EF7DD659-0717-438E-985F-3BA7C954CF34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C3A66748-DA39-4C81-915F-F3CB354F4EFF}">
      <dgm:prSet phldrT="[Text]" custT="1"/>
      <dgm:spPr/>
      <dgm:t>
        <a:bodyPr/>
        <a:lstStyle/>
        <a:p>
          <a:r>
            <a:rPr lang="en-US" sz="1800" b="1" dirty="0" smtClean="0">
              <a:latin typeface="Raleway" panose="020B0503030101060003" pitchFamily="34" charset="0"/>
            </a:rPr>
            <a:t>Contracting</a:t>
          </a:r>
        </a:p>
        <a:p>
          <a:r>
            <a:rPr lang="en-US" sz="1800" b="1" dirty="0" smtClean="0">
              <a:latin typeface="Raleway" panose="020B0503030101060003" pitchFamily="34" charset="0"/>
            </a:rPr>
            <a:t>Organizations</a:t>
          </a:r>
          <a:endParaRPr lang="en-US" sz="1800" b="1" dirty="0">
            <a:latin typeface="Raleway" panose="020B0503030101060003" pitchFamily="34" charset="0"/>
          </a:endParaRPr>
        </a:p>
      </dgm:t>
    </dgm:pt>
    <dgm:pt modelId="{51A19338-8F36-41F0-856C-3075008FCA3D}" type="parTrans" cxnId="{D53C82F0-7424-4674-AF95-3EB28A55C77E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409D53DB-34C2-4C65-88B2-F22B4BFF72E6}" type="sibTrans" cxnId="{D53C82F0-7424-4674-AF95-3EB28A55C77E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5D1F307A-4FC4-4DCC-AFB5-6B7AAE741726}">
      <dgm:prSet phldrT="[Text]" custT="1"/>
      <dgm:spPr/>
      <dgm:t>
        <a:bodyPr/>
        <a:lstStyle/>
        <a:p>
          <a:r>
            <a:rPr lang="en-US" sz="1800" b="1" dirty="0" smtClean="0">
              <a:latin typeface="Raleway" panose="020B0503030101060003" pitchFamily="34" charset="0"/>
            </a:rPr>
            <a:t>Prefectural </a:t>
          </a:r>
        </a:p>
        <a:p>
          <a:r>
            <a:rPr lang="en-US" sz="1800" b="1" dirty="0" smtClean="0">
              <a:latin typeface="Raleway" panose="020B0503030101060003" pitchFamily="34" charset="0"/>
            </a:rPr>
            <a:t>Advisors</a:t>
          </a:r>
          <a:endParaRPr lang="en-US" sz="1800" b="1" dirty="0">
            <a:latin typeface="Raleway" panose="020B0503030101060003" pitchFamily="34" charset="0"/>
          </a:endParaRPr>
        </a:p>
      </dgm:t>
    </dgm:pt>
    <dgm:pt modelId="{53062DE9-2511-493E-8F1E-97B239729FBD}" type="parTrans" cxnId="{AE5D5F33-63F2-4020-AAFB-5ECB62954E73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706FA712-BEEE-4EFB-B0FB-97A8B8981CE3}" type="sibTrans" cxnId="{AE5D5F33-63F2-4020-AAFB-5ECB62954E73}">
      <dgm:prSet/>
      <dgm:spPr/>
      <dgm:t>
        <a:bodyPr/>
        <a:lstStyle/>
        <a:p>
          <a:endParaRPr lang="en-US" sz="1100">
            <a:latin typeface="Raleway" panose="020B0503030101060003" pitchFamily="34" charset="0"/>
          </a:endParaRPr>
        </a:p>
      </dgm:t>
    </dgm:pt>
    <dgm:pt modelId="{AADB00AE-2B0C-4544-ADF2-7505D30FE286}" type="pres">
      <dgm:prSet presAssocID="{FB680873-68F2-4A39-A24B-A7D666BC4F5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B4BEA6-EC04-460A-B33C-C8F145C2B3F2}" type="pres">
      <dgm:prSet presAssocID="{812F41D0-1F2B-41EC-8812-E4B31A111D17}" presName="chaos" presStyleCnt="0"/>
      <dgm:spPr/>
    </dgm:pt>
    <dgm:pt modelId="{F01F96F5-0C20-4605-95D4-04B0FCC3D7BE}" type="pres">
      <dgm:prSet presAssocID="{812F41D0-1F2B-41EC-8812-E4B31A111D17}" presName="parTx1" presStyleLbl="revTx" presStyleIdx="0" presStyleCnt="2" custScaleX="119929" custScaleY="183011"/>
      <dgm:spPr/>
      <dgm:t>
        <a:bodyPr/>
        <a:lstStyle/>
        <a:p>
          <a:endParaRPr lang="en-US"/>
        </a:p>
      </dgm:t>
    </dgm:pt>
    <dgm:pt modelId="{DB3449A3-BCF2-46EE-842B-2EAEF2835B46}" type="pres">
      <dgm:prSet presAssocID="{812F41D0-1F2B-41EC-8812-E4B31A111D17}" presName="c1" presStyleLbl="node1" presStyleIdx="0" presStyleCnt="19"/>
      <dgm:spPr/>
    </dgm:pt>
    <dgm:pt modelId="{02809254-411D-4C78-8334-2D75C2E45F13}" type="pres">
      <dgm:prSet presAssocID="{812F41D0-1F2B-41EC-8812-E4B31A111D17}" presName="c2" presStyleLbl="node1" presStyleIdx="1" presStyleCnt="19"/>
      <dgm:spPr/>
    </dgm:pt>
    <dgm:pt modelId="{9E92776D-894C-4B9B-99F7-B253C0E277F1}" type="pres">
      <dgm:prSet presAssocID="{812F41D0-1F2B-41EC-8812-E4B31A111D17}" presName="c3" presStyleLbl="node1" presStyleIdx="2" presStyleCnt="19"/>
      <dgm:spPr/>
    </dgm:pt>
    <dgm:pt modelId="{B5A41A6E-969C-4398-8153-C60F3EECBE77}" type="pres">
      <dgm:prSet presAssocID="{812F41D0-1F2B-41EC-8812-E4B31A111D17}" presName="c4" presStyleLbl="node1" presStyleIdx="3" presStyleCnt="19"/>
      <dgm:spPr/>
    </dgm:pt>
    <dgm:pt modelId="{6BA14172-4D48-4EDC-8388-39325793C478}" type="pres">
      <dgm:prSet presAssocID="{812F41D0-1F2B-41EC-8812-E4B31A111D17}" presName="c5" presStyleLbl="node1" presStyleIdx="4" presStyleCnt="19"/>
      <dgm:spPr/>
    </dgm:pt>
    <dgm:pt modelId="{9CE71067-5235-4EE2-A304-238784E37229}" type="pres">
      <dgm:prSet presAssocID="{812F41D0-1F2B-41EC-8812-E4B31A111D17}" presName="c6" presStyleLbl="node1" presStyleIdx="5" presStyleCnt="19"/>
      <dgm:spPr/>
    </dgm:pt>
    <dgm:pt modelId="{E2919D49-CA03-4A68-9F35-68F315F72571}" type="pres">
      <dgm:prSet presAssocID="{812F41D0-1F2B-41EC-8812-E4B31A111D17}" presName="c7" presStyleLbl="node1" presStyleIdx="6" presStyleCnt="19"/>
      <dgm:spPr/>
    </dgm:pt>
    <dgm:pt modelId="{B0C06A99-0688-49C6-A15C-A5F6485F44F7}" type="pres">
      <dgm:prSet presAssocID="{812F41D0-1F2B-41EC-8812-E4B31A111D17}" presName="c8" presStyleLbl="node1" presStyleIdx="7" presStyleCnt="19"/>
      <dgm:spPr/>
    </dgm:pt>
    <dgm:pt modelId="{A8AAD9C5-C539-4F05-83EB-D92D7C3D1564}" type="pres">
      <dgm:prSet presAssocID="{812F41D0-1F2B-41EC-8812-E4B31A111D17}" presName="c9" presStyleLbl="node1" presStyleIdx="8" presStyleCnt="19"/>
      <dgm:spPr/>
    </dgm:pt>
    <dgm:pt modelId="{E3FEB903-2B61-4775-997A-B731FAB28AE1}" type="pres">
      <dgm:prSet presAssocID="{812F41D0-1F2B-41EC-8812-E4B31A111D17}" presName="c10" presStyleLbl="node1" presStyleIdx="9" presStyleCnt="19" custLinFactNeighborY="-29959"/>
      <dgm:spPr/>
    </dgm:pt>
    <dgm:pt modelId="{06A35618-068A-4B7C-8C9E-CFF9FAA03E7D}" type="pres">
      <dgm:prSet presAssocID="{812F41D0-1F2B-41EC-8812-E4B31A111D17}" presName="c11" presStyleLbl="node1" presStyleIdx="10" presStyleCnt="19" custLinFactNeighborX="-54865" custLinFactNeighborY="51358"/>
      <dgm:spPr/>
    </dgm:pt>
    <dgm:pt modelId="{0D4E0B7C-25BD-4222-B67C-29B39035FE51}" type="pres">
      <dgm:prSet presAssocID="{812F41D0-1F2B-41EC-8812-E4B31A111D17}" presName="c12" presStyleLbl="node1" presStyleIdx="11" presStyleCnt="19" custLinFactNeighborX="10894" custLinFactNeighborY="16342"/>
      <dgm:spPr/>
    </dgm:pt>
    <dgm:pt modelId="{DEF229E1-B2BC-4500-8B95-CC5C620A7368}" type="pres">
      <dgm:prSet presAssocID="{812F41D0-1F2B-41EC-8812-E4B31A111D17}" presName="c13" presStyleLbl="node1" presStyleIdx="12" presStyleCnt="19"/>
      <dgm:spPr/>
    </dgm:pt>
    <dgm:pt modelId="{94BAEFAF-96F7-49B1-ADA8-3192DF69813F}" type="pres">
      <dgm:prSet presAssocID="{812F41D0-1F2B-41EC-8812-E4B31A111D17}" presName="c14" presStyleLbl="node1" presStyleIdx="13" presStyleCnt="19"/>
      <dgm:spPr/>
    </dgm:pt>
    <dgm:pt modelId="{7E29ED4A-D863-454F-9078-3C23955625D4}" type="pres">
      <dgm:prSet presAssocID="{812F41D0-1F2B-41EC-8812-E4B31A111D17}" presName="c15" presStyleLbl="node1" presStyleIdx="14" presStyleCnt="19"/>
      <dgm:spPr/>
    </dgm:pt>
    <dgm:pt modelId="{D6A59E37-F426-4907-897F-15D6823DADD0}" type="pres">
      <dgm:prSet presAssocID="{812F41D0-1F2B-41EC-8812-E4B31A111D17}" presName="c16" presStyleLbl="node1" presStyleIdx="15" presStyleCnt="19"/>
      <dgm:spPr/>
    </dgm:pt>
    <dgm:pt modelId="{2A9DAF02-5359-4E06-A563-FB03AB7C3F2C}" type="pres">
      <dgm:prSet presAssocID="{812F41D0-1F2B-41EC-8812-E4B31A111D17}" presName="c17" presStyleLbl="node1" presStyleIdx="16" presStyleCnt="19"/>
      <dgm:spPr/>
    </dgm:pt>
    <dgm:pt modelId="{FF90EB6A-5E23-4EDC-8E1F-280F5680BB45}" type="pres">
      <dgm:prSet presAssocID="{812F41D0-1F2B-41EC-8812-E4B31A111D17}" presName="c18" presStyleLbl="node1" presStyleIdx="17" presStyleCnt="19"/>
      <dgm:spPr/>
    </dgm:pt>
    <dgm:pt modelId="{183874F3-9589-41A0-9BEE-254D04D84FB9}" type="pres">
      <dgm:prSet presAssocID="{28471656-CAE5-44C8-ACEF-DEE78CB5263B}" presName="chevronComposite1" presStyleCnt="0"/>
      <dgm:spPr/>
    </dgm:pt>
    <dgm:pt modelId="{61E63BD6-A0E0-4310-95D1-7A06DFB3910E}" type="pres">
      <dgm:prSet presAssocID="{28471656-CAE5-44C8-ACEF-DEE78CB5263B}" presName="chevron1" presStyleLbl="sibTrans2D1" presStyleIdx="0" presStyleCnt="2" custScaleY="66402" custLinFactNeighborX="16940" custLinFactNeighborY="368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E293C185-F616-4AB2-A2E1-4D226CAA56A2}" type="pres">
      <dgm:prSet presAssocID="{28471656-CAE5-44C8-ACEF-DEE78CB5263B}" presName="spChevron1" presStyleCnt="0"/>
      <dgm:spPr/>
    </dgm:pt>
    <dgm:pt modelId="{2EFA1881-A302-425B-9899-5D10759D6177}" type="pres">
      <dgm:prSet presAssocID="{C3A66748-DA39-4C81-915F-F3CB354F4EFF}" presName="middle" presStyleCnt="0"/>
      <dgm:spPr/>
    </dgm:pt>
    <dgm:pt modelId="{52308B97-8A27-4C80-9455-E5D3ED88F572}" type="pres">
      <dgm:prSet presAssocID="{C3A66748-DA39-4C81-915F-F3CB354F4EFF}" presName="parTxMid" presStyleLbl="revTx" presStyleIdx="1" presStyleCnt="2" custScaleX="132265" custLinFactNeighborX="-2071" custLinFactNeighborY="-32537"/>
      <dgm:spPr/>
      <dgm:t>
        <a:bodyPr/>
        <a:lstStyle/>
        <a:p>
          <a:endParaRPr lang="en-US"/>
        </a:p>
      </dgm:t>
    </dgm:pt>
    <dgm:pt modelId="{31765E2A-FE11-4B4B-B24F-93C5579BDF5B}" type="pres">
      <dgm:prSet presAssocID="{C3A66748-DA39-4C81-915F-F3CB354F4EFF}" presName="spMid" presStyleCnt="0"/>
      <dgm:spPr/>
    </dgm:pt>
    <dgm:pt modelId="{83905782-08C9-437F-A8C4-C808A8755D20}" type="pres">
      <dgm:prSet presAssocID="{409D53DB-34C2-4C65-88B2-F22B4BFF72E6}" presName="chevronComposite1" presStyleCnt="0"/>
      <dgm:spPr/>
    </dgm:pt>
    <dgm:pt modelId="{BA3862DA-ABAE-44ED-A284-F3EBD83F45C3}" type="pres">
      <dgm:prSet presAssocID="{409D53DB-34C2-4C65-88B2-F22B4BFF72E6}" presName="chevron1" presStyleLbl="sibTrans2D1" presStyleIdx="1" presStyleCnt="2"/>
      <dgm:spPr/>
    </dgm:pt>
    <dgm:pt modelId="{874634BD-03AA-4BF8-985B-EBA45AD876DD}" type="pres">
      <dgm:prSet presAssocID="{409D53DB-34C2-4C65-88B2-F22B4BFF72E6}" presName="spChevron1" presStyleCnt="0"/>
      <dgm:spPr/>
    </dgm:pt>
    <dgm:pt modelId="{85BC7611-518D-4C82-B832-6E2561BBFE9D}" type="pres">
      <dgm:prSet presAssocID="{5D1F307A-4FC4-4DCC-AFB5-6B7AAE741726}" presName="last" presStyleCnt="0"/>
      <dgm:spPr/>
    </dgm:pt>
    <dgm:pt modelId="{BB39077F-41D4-4975-8EEA-526BDD0442DB}" type="pres">
      <dgm:prSet presAssocID="{5D1F307A-4FC4-4DCC-AFB5-6B7AAE741726}" presName="circleTx" presStyleLbl="node1" presStyleIdx="18" presStyleCnt="19" custLinFactNeighborX="-3045" custLinFactNeighborY="-6169"/>
      <dgm:spPr/>
      <dgm:t>
        <a:bodyPr/>
        <a:lstStyle/>
        <a:p>
          <a:endParaRPr kumimoji="1" lang="ja-JP" altLang="en-US"/>
        </a:p>
      </dgm:t>
    </dgm:pt>
    <dgm:pt modelId="{9390FAB9-4CC9-4BF7-A792-111C6A6A1A1A}" type="pres">
      <dgm:prSet presAssocID="{5D1F307A-4FC4-4DCC-AFB5-6B7AAE741726}" presName="spN" presStyleCnt="0"/>
      <dgm:spPr/>
    </dgm:pt>
  </dgm:ptLst>
  <dgm:cxnLst>
    <dgm:cxn modelId="{DF97CDC3-7B5C-40D3-93FD-94FC8ED6373E}" type="presOf" srcId="{FB680873-68F2-4A39-A24B-A7D666BC4F5D}" destId="{AADB00AE-2B0C-4544-ADF2-7505D30FE286}" srcOrd="0" destOrd="0" presId="urn:microsoft.com/office/officeart/2009/3/layout/RandomtoResultProcess"/>
    <dgm:cxn modelId="{983BDFA1-7533-4893-BFAA-58A695455EF1}" type="presOf" srcId="{C3A66748-DA39-4C81-915F-F3CB354F4EFF}" destId="{52308B97-8A27-4C80-9455-E5D3ED88F572}" srcOrd="0" destOrd="0" presId="urn:microsoft.com/office/officeart/2009/3/layout/RandomtoResultProcess"/>
    <dgm:cxn modelId="{EF7DD659-0717-438E-985F-3BA7C954CF34}" srcId="{FB680873-68F2-4A39-A24B-A7D666BC4F5D}" destId="{812F41D0-1F2B-41EC-8812-E4B31A111D17}" srcOrd="0" destOrd="0" parTransId="{93459CD5-D8B7-4A23-B42A-6A7B964485DD}" sibTransId="{28471656-CAE5-44C8-ACEF-DEE78CB5263B}"/>
    <dgm:cxn modelId="{0238487F-CB3A-4B4C-83AF-04D2714B3BCC}" type="presOf" srcId="{5D1F307A-4FC4-4DCC-AFB5-6B7AAE741726}" destId="{BB39077F-41D4-4975-8EEA-526BDD0442DB}" srcOrd="0" destOrd="0" presId="urn:microsoft.com/office/officeart/2009/3/layout/RandomtoResultProcess"/>
    <dgm:cxn modelId="{3AC8F7C9-0926-4A37-BD26-5E8489CD7973}" type="presOf" srcId="{812F41D0-1F2B-41EC-8812-E4B31A111D17}" destId="{F01F96F5-0C20-4605-95D4-04B0FCC3D7BE}" srcOrd="0" destOrd="0" presId="urn:microsoft.com/office/officeart/2009/3/layout/RandomtoResultProcess"/>
    <dgm:cxn modelId="{AE5D5F33-63F2-4020-AAFB-5ECB62954E73}" srcId="{FB680873-68F2-4A39-A24B-A7D666BC4F5D}" destId="{5D1F307A-4FC4-4DCC-AFB5-6B7AAE741726}" srcOrd="2" destOrd="0" parTransId="{53062DE9-2511-493E-8F1E-97B239729FBD}" sibTransId="{706FA712-BEEE-4EFB-B0FB-97A8B8981CE3}"/>
    <dgm:cxn modelId="{D53C82F0-7424-4674-AF95-3EB28A55C77E}" srcId="{FB680873-68F2-4A39-A24B-A7D666BC4F5D}" destId="{C3A66748-DA39-4C81-915F-F3CB354F4EFF}" srcOrd="1" destOrd="0" parTransId="{51A19338-8F36-41F0-856C-3075008FCA3D}" sibTransId="{409D53DB-34C2-4C65-88B2-F22B4BFF72E6}"/>
    <dgm:cxn modelId="{28B82135-3996-44BE-ACF3-230C4B83142E}" type="presParOf" srcId="{AADB00AE-2B0C-4544-ADF2-7505D30FE286}" destId="{13B4BEA6-EC04-460A-B33C-C8F145C2B3F2}" srcOrd="0" destOrd="0" presId="urn:microsoft.com/office/officeart/2009/3/layout/RandomtoResultProcess"/>
    <dgm:cxn modelId="{3E71FEA7-9183-4CE8-B8AE-8F1D03003FBC}" type="presParOf" srcId="{13B4BEA6-EC04-460A-B33C-C8F145C2B3F2}" destId="{F01F96F5-0C20-4605-95D4-04B0FCC3D7BE}" srcOrd="0" destOrd="0" presId="urn:microsoft.com/office/officeart/2009/3/layout/RandomtoResultProcess"/>
    <dgm:cxn modelId="{BD5A98B3-073A-4870-BEBA-288AE17C98F1}" type="presParOf" srcId="{13B4BEA6-EC04-460A-B33C-C8F145C2B3F2}" destId="{DB3449A3-BCF2-46EE-842B-2EAEF2835B46}" srcOrd="1" destOrd="0" presId="urn:microsoft.com/office/officeart/2009/3/layout/RandomtoResultProcess"/>
    <dgm:cxn modelId="{9FE51D0E-633D-447E-A7DD-356CD53100D2}" type="presParOf" srcId="{13B4BEA6-EC04-460A-B33C-C8F145C2B3F2}" destId="{02809254-411D-4C78-8334-2D75C2E45F13}" srcOrd="2" destOrd="0" presId="urn:microsoft.com/office/officeart/2009/3/layout/RandomtoResultProcess"/>
    <dgm:cxn modelId="{58958F59-5B0F-4495-A23B-F9865C0EF276}" type="presParOf" srcId="{13B4BEA6-EC04-460A-B33C-C8F145C2B3F2}" destId="{9E92776D-894C-4B9B-99F7-B253C0E277F1}" srcOrd="3" destOrd="0" presId="urn:microsoft.com/office/officeart/2009/3/layout/RandomtoResultProcess"/>
    <dgm:cxn modelId="{3F14B190-30D5-4E6C-A84B-548A77B164A3}" type="presParOf" srcId="{13B4BEA6-EC04-460A-B33C-C8F145C2B3F2}" destId="{B5A41A6E-969C-4398-8153-C60F3EECBE77}" srcOrd="4" destOrd="0" presId="urn:microsoft.com/office/officeart/2009/3/layout/RandomtoResultProcess"/>
    <dgm:cxn modelId="{5B9664C2-08B8-4A67-989C-9FE37243DBB4}" type="presParOf" srcId="{13B4BEA6-EC04-460A-B33C-C8F145C2B3F2}" destId="{6BA14172-4D48-4EDC-8388-39325793C478}" srcOrd="5" destOrd="0" presId="urn:microsoft.com/office/officeart/2009/3/layout/RandomtoResultProcess"/>
    <dgm:cxn modelId="{0A6A859D-E05B-4B89-8713-8021094E9C7E}" type="presParOf" srcId="{13B4BEA6-EC04-460A-B33C-C8F145C2B3F2}" destId="{9CE71067-5235-4EE2-A304-238784E37229}" srcOrd="6" destOrd="0" presId="urn:microsoft.com/office/officeart/2009/3/layout/RandomtoResultProcess"/>
    <dgm:cxn modelId="{49A68954-03D9-4BED-B621-9966C78BAD5D}" type="presParOf" srcId="{13B4BEA6-EC04-460A-B33C-C8F145C2B3F2}" destId="{E2919D49-CA03-4A68-9F35-68F315F72571}" srcOrd="7" destOrd="0" presId="urn:microsoft.com/office/officeart/2009/3/layout/RandomtoResultProcess"/>
    <dgm:cxn modelId="{3CBE0B2F-1060-4DE3-B814-C246787E6CDD}" type="presParOf" srcId="{13B4BEA6-EC04-460A-B33C-C8F145C2B3F2}" destId="{B0C06A99-0688-49C6-A15C-A5F6485F44F7}" srcOrd="8" destOrd="0" presId="urn:microsoft.com/office/officeart/2009/3/layout/RandomtoResultProcess"/>
    <dgm:cxn modelId="{EC8E83B9-3B00-46B2-BC5A-DD0FAA1D07AA}" type="presParOf" srcId="{13B4BEA6-EC04-460A-B33C-C8F145C2B3F2}" destId="{A8AAD9C5-C539-4F05-83EB-D92D7C3D1564}" srcOrd="9" destOrd="0" presId="urn:microsoft.com/office/officeart/2009/3/layout/RandomtoResultProcess"/>
    <dgm:cxn modelId="{296853F3-6360-4969-A2B4-14ECED93A3A2}" type="presParOf" srcId="{13B4BEA6-EC04-460A-B33C-C8F145C2B3F2}" destId="{E3FEB903-2B61-4775-997A-B731FAB28AE1}" srcOrd="10" destOrd="0" presId="urn:microsoft.com/office/officeart/2009/3/layout/RandomtoResultProcess"/>
    <dgm:cxn modelId="{F480C903-EC27-42B5-A11E-1155FED6D6B0}" type="presParOf" srcId="{13B4BEA6-EC04-460A-B33C-C8F145C2B3F2}" destId="{06A35618-068A-4B7C-8C9E-CFF9FAA03E7D}" srcOrd="11" destOrd="0" presId="urn:microsoft.com/office/officeart/2009/3/layout/RandomtoResultProcess"/>
    <dgm:cxn modelId="{C8B4BF55-5438-4329-A455-41057C4F6F49}" type="presParOf" srcId="{13B4BEA6-EC04-460A-B33C-C8F145C2B3F2}" destId="{0D4E0B7C-25BD-4222-B67C-29B39035FE51}" srcOrd="12" destOrd="0" presId="urn:microsoft.com/office/officeart/2009/3/layout/RandomtoResultProcess"/>
    <dgm:cxn modelId="{457751F1-D8B5-489D-AD78-3CC401C7AAAB}" type="presParOf" srcId="{13B4BEA6-EC04-460A-B33C-C8F145C2B3F2}" destId="{DEF229E1-B2BC-4500-8B95-CC5C620A7368}" srcOrd="13" destOrd="0" presId="urn:microsoft.com/office/officeart/2009/3/layout/RandomtoResultProcess"/>
    <dgm:cxn modelId="{957805B7-E796-45F0-9863-540E5C60D152}" type="presParOf" srcId="{13B4BEA6-EC04-460A-B33C-C8F145C2B3F2}" destId="{94BAEFAF-96F7-49B1-ADA8-3192DF69813F}" srcOrd="14" destOrd="0" presId="urn:microsoft.com/office/officeart/2009/3/layout/RandomtoResultProcess"/>
    <dgm:cxn modelId="{E2A0CB86-1561-45EC-98F9-805F6DC9C771}" type="presParOf" srcId="{13B4BEA6-EC04-460A-B33C-C8F145C2B3F2}" destId="{7E29ED4A-D863-454F-9078-3C23955625D4}" srcOrd="15" destOrd="0" presId="urn:microsoft.com/office/officeart/2009/3/layout/RandomtoResultProcess"/>
    <dgm:cxn modelId="{AB2CADBE-FE05-4D4C-8596-B55E107EFE97}" type="presParOf" srcId="{13B4BEA6-EC04-460A-B33C-C8F145C2B3F2}" destId="{D6A59E37-F426-4907-897F-15D6823DADD0}" srcOrd="16" destOrd="0" presId="urn:microsoft.com/office/officeart/2009/3/layout/RandomtoResultProcess"/>
    <dgm:cxn modelId="{E160139C-1A96-4C48-BC39-CB8E4CD862A1}" type="presParOf" srcId="{13B4BEA6-EC04-460A-B33C-C8F145C2B3F2}" destId="{2A9DAF02-5359-4E06-A563-FB03AB7C3F2C}" srcOrd="17" destOrd="0" presId="urn:microsoft.com/office/officeart/2009/3/layout/RandomtoResultProcess"/>
    <dgm:cxn modelId="{FAE21B12-514A-4242-8EB2-73904562847C}" type="presParOf" srcId="{13B4BEA6-EC04-460A-B33C-C8F145C2B3F2}" destId="{FF90EB6A-5E23-4EDC-8E1F-280F5680BB45}" srcOrd="18" destOrd="0" presId="urn:microsoft.com/office/officeart/2009/3/layout/RandomtoResultProcess"/>
    <dgm:cxn modelId="{BFEBD2B4-478B-440F-96B0-EC654BDCF8DF}" type="presParOf" srcId="{AADB00AE-2B0C-4544-ADF2-7505D30FE286}" destId="{183874F3-9589-41A0-9BEE-254D04D84FB9}" srcOrd="1" destOrd="0" presId="urn:microsoft.com/office/officeart/2009/3/layout/RandomtoResultProcess"/>
    <dgm:cxn modelId="{619A72D4-0DD4-4BBB-BA59-C52EEAF1B99F}" type="presParOf" srcId="{183874F3-9589-41A0-9BEE-254D04D84FB9}" destId="{61E63BD6-A0E0-4310-95D1-7A06DFB3910E}" srcOrd="0" destOrd="0" presId="urn:microsoft.com/office/officeart/2009/3/layout/RandomtoResultProcess"/>
    <dgm:cxn modelId="{5AC8C5BF-E624-4BB0-823B-483AB2B0AC1E}" type="presParOf" srcId="{183874F3-9589-41A0-9BEE-254D04D84FB9}" destId="{E293C185-F616-4AB2-A2E1-4D226CAA56A2}" srcOrd="1" destOrd="0" presId="urn:microsoft.com/office/officeart/2009/3/layout/RandomtoResultProcess"/>
    <dgm:cxn modelId="{002E21B2-B0F1-4F8D-A798-98DB909682F1}" type="presParOf" srcId="{AADB00AE-2B0C-4544-ADF2-7505D30FE286}" destId="{2EFA1881-A302-425B-9899-5D10759D6177}" srcOrd="2" destOrd="0" presId="urn:microsoft.com/office/officeart/2009/3/layout/RandomtoResultProcess"/>
    <dgm:cxn modelId="{9B4477DB-859D-4ABF-B43A-4EE91C327E93}" type="presParOf" srcId="{2EFA1881-A302-425B-9899-5D10759D6177}" destId="{52308B97-8A27-4C80-9455-E5D3ED88F572}" srcOrd="0" destOrd="0" presId="urn:microsoft.com/office/officeart/2009/3/layout/RandomtoResultProcess"/>
    <dgm:cxn modelId="{1C28113E-FE49-4EB7-858D-FFA792F39E4D}" type="presParOf" srcId="{2EFA1881-A302-425B-9899-5D10759D6177}" destId="{31765E2A-FE11-4B4B-B24F-93C5579BDF5B}" srcOrd="1" destOrd="0" presId="urn:microsoft.com/office/officeart/2009/3/layout/RandomtoResultProcess"/>
    <dgm:cxn modelId="{AA0D6AF2-3FEB-46B6-B50D-3CE447A952E0}" type="presParOf" srcId="{AADB00AE-2B0C-4544-ADF2-7505D30FE286}" destId="{83905782-08C9-437F-A8C4-C808A8755D20}" srcOrd="3" destOrd="0" presId="urn:microsoft.com/office/officeart/2009/3/layout/RandomtoResultProcess"/>
    <dgm:cxn modelId="{879ADB41-FC3A-4E50-BC74-E601623B4EC5}" type="presParOf" srcId="{83905782-08C9-437F-A8C4-C808A8755D20}" destId="{BA3862DA-ABAE-44ED-A284-F3EBD83F45C3}" srcOrd="0" destOrd="0" presId="urn:microsoft.com/office/officeart/2009/3/layout/RandomtoResultProcess"/>
    <dgm:cxn modelId="{29A0CAC8-274C-4720-BA93-1D2E9D43AB4E}" type="presParOf" srcId="{83905782-08C9-437F-A8C4-C808A8755D20}" destId="{874634BD-03AA-4BF8-985B-EBA45AD876DD}" srcOrd="1" destOrd="0" presId="urn:microsoft.com/office/officeart/2009/3/layout/RandomtoResultProcess"/>
    <dgm:cxn modelId="{07046D4C-CA3B-4B16-BFF9-C0B9DC6A4C7C}" type="presParOf" srcId="{AADB00AE-2B0C-4544-ADF2-7505D30FE286}" destId="{85BC7611-518D-4C82-B832-6E2561BBFE9D}" srcOrd="4" destOrd="0" presId="urn:microsoft.com/office/officeart/2009/3/layout/RandomtoResultProcess"/>
    <dgm:cxn modelId="{5070A44A-605A-40BB-85C7-48D891E30C0A}" type="presParOf" srcId="{85BC7611-518D-4C82-B832-6E2561BBFE9D}" destId="{BB39077F-41D4-4975-8EEA-526BDD0442DB}" srcOrd="0" destOrd="0" presId="urn:microsoft.com/office/officeart/2009/3/layout/RandomtoResultProcess"/>
    <dgm:cxn modelId="{852A58BE-D79C-40D2-84CC-21D8CBD28412}" type="presParOf" srcId="{85BC7611-518D-4C82-B832-6E2561BBFE9D}" destId="{9390FAB9-4CC9-4BF7-A792-111C6A6A1A1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3C18D-D02F-4F2F-B33D-4EA5F69BAE06}">
      <dsp:nvSpPr>
        <dsp:cNvPr id="0" name=""/>
        <dsp:cNvSpPr/>
      </dsp:nvSpPr>
      <dsp:spPr>
        <a:xfrm>
          <a:off x="0" y="0"/>
          <a:ext cx="5983936" cy="7601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0800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HONEYMOON STAGE</a:t>
          </a:r>
          <a:endParaRPr lang="en-US" sz="1800" b="1" kern="1200" dirty="0">
            <a:latin typeface="Raleway" panose="020B0503030101060003" pitchFamily="34" charset="0"/>
          </a:endParaRPr>
        </a:p>
      </dsp:txBody>
      <dsp:txXfrm>
        <a:off x="22263" y="22263"/>
        <a:ext cx="5099496" cy="715577"/>
      </dsp:txXfrm>
    </dsp:sp>
    <dsp:sp modelId="{B52D521E-C08F-47FC-B414-7E9E7304F030}">
      <dsp:nvSpPr>
        <dsp:cNvPr id="0" name=""/>
        <dsp:cNvSpPr/>
      </dsp:nvSpPr>
      <dsp:spPr>
        <a:xfrm>
          <a:off x="501154" y="898304"/>
          <a:ext cx="5983936" cy="7601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0800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FATIGUED STAGE</a:t>
          </a:r>
          <a:endParaRPr lang="en-US" sz="1800" b="1" kern="1200" dirty="0">
            <a:latin typeface="Raleway" panose="020B0503030101060003" pitchFamily="34" charset="0"/>
          </a:endParaRPr>
        </a:p>
      </dsp:txBody>
      <dsp:txXfrm>
        <a:off x="523417" y="920567"/>
        <a:ext cx="4944188" cy="715577"/>
      </dsp:txXfrm>
    </dsp:sp>
    <dsp:sp modelId="{EE7F6BB8-ECEE-428F-8B8A-140AD3575A12}">
      <dsp:nvSpPr>
        <dsp:cNvPr id="0" name=""/>
        <dsp:cNvSpPr/>
      </dsp:nvSpPr>
      <dsp:spPr>
        <a:xfrm>
          <a:off x="994829" y="1796608"/>
          <a:ext cx="5983936" cy="7601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0800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ADJUSTED STAGE</a:t>
          </a:r>
          <a:endParaRPr lang="en-US" sz="1800" b="1" kern="1200" dirty="0">
            <a:latin typeface="Raleway" panose="020B0503030101060003" pitchFamily="34" charset="0"/>
          </a:endParaRPr>
        </a:p>
      </dsp:txBody>
      <dsp:txXfrm>
        <a:off x="1017092" y="1818871"/>
        <a:ext cx="4951668" cy="715577"/>
      </dsp:txXfrm>
    </dsp:sp>
    <dsp:sp modelId="{A72D1670-4558-4502-A66D-1467731EB739}">
      <dsp:nvSpPr>
        <dsp:cNvPr id="0" name=""/>
        <dsp:cNvSpPr/>
      </dsp:nvSpPr>
      <dsp:spPr>
        <a:xfrm>
          <a:off x="1495984" y="2694913"/>
          <a:ext cx="5983936" cy="7601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0800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FATIGUED STAGE</a:t>
          </a:r>
          <a:endParaRPr lang="en-US" sz="1800" b="1" kern="1200" dirty="0">
            <a:latin typeface="Raleway" panose="020B0503030101060003" pitchFamily="34" charset="0"/>
          </a:endParaRPr>
        </a:p>
      </dsp:txBody>
      <dsp:txXfrm>
        <a:off x="1518247" y="2717176"/>
        <a:ext cx="4944188" cy="715577"/>
      </dsp:txXfrm>
    </dsp:sp>
    <dsp:sp modelId="{4915D700-028F-4DBF-AF1A-E01C00B39ACF}">
      <dsp:nvSpPr>
        <dsp:cNvPr id="0" name=""/>
        <dsp:cNvSpPr/>
      </dsp:nvSpPr>
      <dsp:spPr>
        <a:xfrm>
          <a:off x="5468061" y="582170"/>
          <a:ext cx="346440" cy="494067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15875" cap="rnd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Raleway" panose="020B0503030101060003" pitchFamily="34" charset="0"/>
          </a:endParaRPr>
        </a:p>
      </dsp:txBody>
      <dsp:txXfrm>
        <a:off x="5546010" y="582170"/>
        <a:ext cx="190542" cy="408323"/>
      </dsp:txXfrm>
    </dsp:sp>
    <dsp:sp modelId="{9D2DDF12-7B90-4A48-9A7A-2E301171B834}">
      <dsp:nvSpPr>
        <dsp:cNvPr id="0" name=""/>
        <dsp:cNvSpPr/>
      </dsp:nvSpPr>
      <dsp:spPr>
        <a:xfrm>
          <a:off x="5999097" y="1480474"/>
          <a:ext cx="346440" cy="494067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15875" cap="rnd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Raleway" panose="020B0503030101060003" pitchFamily="34" charset="0"/>
          </a:endParaRPr>
        </a:p>
      </dsp:txBody>
      <dsp:txXfrm>
        <a:off x="6077046" y="1480474"/>
        <a:ext cx="190542" cy="408323"/>
      </dsp:txXfrm>
    </dsp:sp>
    <dsp:sp modelId="{1DAE7546-96BB-4E0D-B56D-DE7D4E4069E3}">
      <dsp:nvSpPr>
        <dsp:cNvPr id="0" name=""/>
        <dsp:cNvSpPr/>
      </dsp:nvSpPr>
      <dsp:spPr>
        <a:xfrm>
          <a:off x="6377560" y="2164334"/>
          <a:ext cx="465520" cy="898293"/>
        </a:xfrm>
        <a:prstGeom prst="upDownArrow">
          <a:avLst/>
        </a:prstGeom>
        <a:solidFill>
          <a:schemeClr val="bg1"/>
        </a:solidFill>
        <a:ln w="15875" cap="rnd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Raleway" panose="020B0503030101060003" pitchFamily="34" charset="0"/>
          </a:endParaRPr>
        </a:p>
      </dsp:txBody>
      <dsp:txXfrm>
        <a:off x="6493940" y="2280714"/>
        <a:ext cx="232760" cy="665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F96F5-0C20-4605-95D4-04B0FCC3D7BE}">
      <dsp:nvSpPr>
        <dsp:cNvPr id="0" name=""/>
        <dsp:cNvSpPr/>
      </dsp:nvSpPr>
      <dsp:spPr>
        <a:xfrm>
          <a:off x="3798" y="986568"/>
          <a:ext cx="2980271" cy="149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Raleway" panose="020B0503030101060003" pitchFamily="34" charset="0"/>
            </a:rPr>
            <a:t>JET </a:t>
          </a:r>
          <a:r>
            <a:rPr lang="en-US" sz="1400" b="1" kern="1200" dirty="0" smtClean="0">
              <a:latin typeface="Raleway" panose="020B0503030101060003" pitchFamily="34" charset="0"/>
            </a:rPr>
            <a:t>PROGAMME</a:t>
          </a:r>
          <a:endParaRPr lang="en-US" sz="1400" b="1" kern="1200" dirty="0" smtClean="0">
            <a:latin typeface="Raleway" panose="020B05030301010600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Raleway" panose="020B0503030101060003" pitchFamily="34" charset="0"/>
            </a:rPr>
            <a:t>PARTICIPANTS</a:t>
          </a:r>
          <a:endParaRPr lang="en-US" sz="1400" b="1" kern="1200" dirty="0">
            <a:latin typeface="Raleway" panose="020B0503030101060003" pitchFamily="34" charset="0"/>
          </a:endParaRPr>
        </a:p>
      </dsp:txBody>
      <dsp:txXfrm>
        <a:off x="3798" y="986568"/>
        <a:ext cx="2980271" cy="1498732"/>
      </dsp:txXfrm>
    </dsp:sp>
    <dsp:sp modelId="{DB3449A3-BCF2-46EE-842B-2EAEF2835B46}">
      <dsp:nvSpPr>
        <dsp:cNvPr id="0" name=""/>
        <dsp:cNvSpPr/>
      </dsp:nvSpPr>
      <dsp:spPr>
        <a:xfrm>
          <a:off x="248595" y="1077402"/>
          <a:ext cx="197672" cy="197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09254-411D-4C78-8334-2D75C2E45F13}">
      <dsp:nvSpPr>
        <dsp:cNvPr id="0" name=""/>
        <dsp:cNvSpPr/>
      </dsp:nvSpPr>
      <dsp:spPr>
        <a:xfrm>
          <a:off x="386966" y="800660"/>
          <a:ext cx="197672" cy="1976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2776D-894C-4B9B-99F7-B253C0E277F1}">
      <dsp:nvSpPr>
        <dsp:cNvPr id="0" name=""/>
        <dsp:cNvSpPr/>
      </dsp:nvSpPr>
      <dsp:spPr>
        <a:xfrm>
          <a:off x="719056" y="856008"/>
          <a:ext cx="310628" cy="3106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41A6E-969C-4398-8153-C60F3EECBE77}">
      <dsp:nvSpPr>
        <dsp:cNvPr id="0" name=""/>
        <dsp:cNvSpPr/>
      </dsp:nvSpPr>
      <dsp:spPr>
        <a:xfrm>
          <a:off x="995798" y="551592"/>
          <a:ext cx="197672" cy="197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14172-4D48-4EDC-8388-39325793C478}">
      <dsp:nvSpPr>
        <dsp:cNvPr id="0" name=""/>
        <dsp:cNvSpPr/>
      </dsp:nvSpPr>
      <dsp:spPr>
        <a:xfrm>
          <a:off x="1355563" y="440895"/>
          <a:ext cx="197672" cy="197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71067-5235-4EE2-A304-238784E37229}">
      <dsp:nvSpPr>
        <dsp:cNvPr id="0" name=""/>
        <dsp:cNvSpPr/>
      </dsp:nvSpPr>
      <dsp:spPr>
        <a:xfrm>
          <a:off x="1798350" y="634615"/>
          <a:ext cx="197672" cy="197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19D49-CA03-4A68-9F35-68F315F72571}">
      <dsp:nvSpPr>
        <dsp:cNvPr id="0" name=""/>
        <dsp:cNvSpPr/>
      </dsp:nvSpPr>
      <dsp:spPr>
        <a:xfrm>
          <a:off x="2075092" y="772986"/>
          <a:ext cx="310628" cy="310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06A99-0688-49C6-A15C-A5F6485F44F7}">
      <dsp:nvSpPr>
        <dsp:cNvPr id="0" name=""/>
        <dsp:cNvSpPr/>
      </dsp:nvSpPr>
      <dsp:spPr>
        <a:xfrm>
          <a:off x="2462530" y="1077402"/>
          <a:ext cx="197672" cy="1976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AD9C5-C539-4F05-83EB-D92D7C3D1564}">
      <dsp:nvSpPr>
        <dsp:cNvPr id="0" name=""/>
        <dsp:cNvSpPr/>
      </dsp:nvSpPr>
      <dsp:spPr>
        <a:xfrm>
          <a:off x="2628576" y="1381818"/>
          <a:ext cx="197672" cy="197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EB903-2B61-4775-997A-B731FAB28AE1}">
      <dsp:nvSpPr>
        <dsp:cNvPr id="0" name=""/>
        <dsp:cNvSpPr/>
      </dsp:nvSpPr>
      <dsp:spPr>
        <a:xfrm>
          <a:off x="1189518" y="648378"/>
          <a:ext cx="508301" cy="5083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35618-068A-4B7C-8C9E-CFF9FAA03E7D}">
      <dsp:nvSpPr>
        <dsp:cNvPr id="0" name=""/>
        <dsp:cNvSpPr/>
      </dsp:nvSpPr>
      <dsp:spPr>
        <a:xfrm>
          <a:off x="1771" y="1953800"/>
          <a:ext cx="197672" cy="197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0B7C-25BD-4222-B67C-29B39035FE51}">
      <dsp:nvSpPr>
        <dsp:cNvPr id="0" name=""/>
        <dsp:cNvSpPr/>
      </dsp:nvSpPr>
      <dsp:spPr>
        <a:xfrm>
          <a:off x="310109" y="2152110"/>
          <a:ext cx="310628" cy="310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229E1-B2BC-4500-8B95-CC5C620A7368}">
      <dsp:nvSpPr>
        <dsp:cNvPr id="0" name=""/>
        <dsp:cNvSpPr/>
      </dsp:nvSpPr>
      <dsp:spPr>
        <a:xfrm>
          <a:off x="691382" y="2322740"/>
          <a:ext cx="451823" cy="4518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AEFAF-96F7-49B1-ADA8-3192DF69813F}">
      <dsp:nvSpPr>
        <dsp:cNvPr id="0" name=""/>
        <dsp:cNvSpPr/>
      </dsp:nvSpPr>
      <dsp:spPr>
        <a:xfrm>
          <a:off x="1272540" y="2682505"/>
          <a:ext cx="197672" cy="197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9ED4A-D863-454F-9078-3C23955625D4}">
      <dsp:nvSpPr>
        <dsp:cNvPr id="0" name=""/>
        <dsp:cNvSpPr/>
      </dsp:nvSpPr>
      <dsp:spPr>
        <a:xfrm>
          <a:off x="1383237" y="2322740"/>
          <a:ext cx="310628" cy="310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59E37-F426-4907-897F-15D6823DADD0}">
      <dsp:nvSpPr>
        <dsp:cNvPr id="0" name=""/>
        <dsp:cNvSpPr/>
      </dsp:nvSpPr>
      <dsp:spPr>
        <a:xfrm>
          <a:off x="1659979" y="2710179"/>
          <a:ext cx="197672" cy="197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DAF02-5359-4E06-A563-FB03AB7C3F2C}">
      <dsp:nvSpPr>
        <dsp:cNvPr id="0" name=""/>
        <dsp:cNvSpPr/>
      </dsp:nvSpPr>
      <dsp:spPr>
        <a:xfrm>
          <a:off x="1909047" y="2267392"/>
          <a:ext cx="451823" cy="4518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0EB6A-5E23-4EDC-8E1F-280F5680BB45}">
      <dsp:nvSpPr>
        <dsp:cNvPr id="0" name=""/>
        <dsp:cNvSpPr/>
      </dsp:nvSpPr>
      <dsp:spPr>
        <a:xfrm>
          <a:off x="2517879" y="2156695"/>
          <a:ext cx="310628" cy="3106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63BD6-A0E0-4310-95D1-7A06DFB3910E}">
      <dsp:nvSpPr>
        <dsp:cNvPr id="0" name=""/>
        <dsp:cNvSpPr/>
      </dsp:nvSpPr>
      <dsp:spPr>
        <a:xfrm>
          <a:off x="3138608" y="1789861"/>
          <a:ext cx="912272" cy="115647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08B97-8A27-4C80-9455-E5D3ED88F572}">
      <dsp:nvSpPr>
        <dsp:cNvPr id="0" name=""/>
        <dsp:cNvSpPr/>
      </dsp:nvSpPr>
      <dsp:spPr>
        <a:xfrm>
          <a:off x="3844815" y="289726"/>
          <a:ext cx="3290773" cy="174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Contracting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Organizations</a:t>
          </a:r>
          <a:endParaRPr lang="en-US" sz="1800" b="1" kern="1200" dirty="0">
            <a:latin typeface="Raleway" panose="020B0503030101060003" pitchFamily="34" charset="0"/>
          </a:endParaRPr>
        </a:p>
      </dsp:txBody>
      <dsp:txXfrm>
        <a:off x="3844815" y="289726"/>
        <a:ext cx="3290773" cy="1741610"/>
      </dsp:txXfrm>
    </dsp:sp>
    <dsp:sp modelId="{BA3862DA-ABAE-44ED-A284-F3EBD83F45C3}">
      <dsp:nvSpPr>
        <dsp:cNvPr id="0" name=""/>
        <dsp:cNvSpPr/>
      </dsp:nvSpPr>
      <dsp:spPr>
        <a:xfrm>
          <a:off x="7187115" y="855548"/>
          <a:ext cx="912272" cy="174162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077F-41D4-4975-8EEA-526BDD0442DB}">
      <dsp:nvSpPr>
        <dsp:cNvPr id="0" name=""/>
        <dsp:cNvSpPr/>
      </dsp:nvSpPr>
      <dsp:spPr>
        <a:xfrm>
          <a:off x="8134511" y="581153"/>
          <a:ext cx="2114812" cy="2114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Prefectural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" panose="020B0503030101060003" pitchFamily="34" charset="0"/>
            </a:rPr>
            <a:t>Advisors</a:t>
          </a:r>
          <a:endParaRPr lang="en-US" sz="1800" b="1" kern="1200" dirty="0">
            <a:latin typeface="Raleway" panose="020B0503030101060003" pitchFamily="34" charset="0"/>
          </a:endParaRPr>
        </a:p>
      </dsp:txBody>
      <dsp:txXfrm>
        <a:off x="8444218" y="890860"/>
        <a:ext cx="1495398" cy="149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7BA10-896D-4834-9242-9D6C84DAB17A}" type="datetime4"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2018年8月2日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‹#›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30389980-3DE9-4702-8CE7-20043EFDAF6C}" type="datetime4">
              <a:rPr lang="ja-JP" altLang="en-US" smtClean="0"/>
              <a:pPr/>
              <a:t>2018年8月2日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68322CDD-9D6C-4F63-9EC2-648226624108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8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76370B-2FCD-41B2-9BF5-47EA2670F317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FE23659-67BC-4D3F-BC43-3077C3C46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長方形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6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830739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173512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398293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0545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79246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21717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640971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95709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78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361804-9DAB-4F5F-8B6D-951C8C5134AD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733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5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002814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589875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855C-E1E0-435F-A978-A28B6D2DA419}" type="datetime4">
              <a:rPr lang="ja-JP" altLang="en-US" smtClean="0"/>
              <a:pPr/>
              <a:t>2018年8月2日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26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8ECF2E-1D83-4F9F-8234-FABF35C3AC5F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762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972802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066695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88712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FFC949B-A79D-4038-8B8F-ECB78399B343}" type="datetime4">
              <a:rPr lang="ja-JP" altLang="en-US" smtClean="0"/>
              <a:t>2018年8月2日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ja-JP" altLang="en-US" noProof="0" smtClean="0"/>
              <a:t>フッターを追加</a:t>
            </a:r>
            <a:endParaRPr lang="ja-JP" altLang="en-US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22" name="長方形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08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407" y="474881"/>
            <a:ext cx="10943303" cy="1299070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ja-JP" sz="4400" dirty="0" smtClean="0">
                <a:solidFill>
                  <a:schemeClr val="bg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Surviving Your F</a:t>
            </a:r>
            <a:r>
              <a:rPr lang="en-US" altLang="ja-JP" sz="4400" dirty="0" smtClean="0">
                <a:solidFill>
                  <a:schemeClr val="tx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irst</a:t>
            </a:r>
            <a:r>
              <a:rPr lang="en-US" altLang="ja-JP" sz="4400" dirty="0" smtClean="0">
                <a:solidFill>
                  <a:schemeClr val="bg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4400" dirty="0" smtClean="0">
                <a:solidFill>
                  <a:schemeClr val="tx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Few Months </a:t>
            </a:r>
            <a:r>
              <a:rPr lang="en-US" altLang="ja-JP" sz="4400" dirty="0" smtClean="0">
                <a:solidFill>
                  <a:schemeClr val="bg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in</a:t>
            </a:r>
            <a:r>
              <a:rPr lang="en-US" altLang="ja-JP" sz="4400" dirty="0" smtClean="0">
                <a:solidFill>
                  <a:srgbClr val="FF0000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4400" dirty="0" smtClean="0">
                <a:solidFill>
                  <a:schemeClr val="bg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Nii</a:t>
            </a:r>
            <a:r>
              <a:rPr lang="en-US" altLang="ja-JP" sz="4400" dirty="0" smtClean="0">
                <a:solidFill>
                  <a:schemeClr val="tx1"/>
                </a:solidFill>
                <a:latin typeface="AR Brush5 Extra" panose="020B0903010101010101" pitchFamily="34" charset="0"/>
                <a:ea typeface="ＭＳ 明朝" panose="02020609040205080304" pitchFamily="17" charset="-128"/>
              </a:rPr>
              <a:t>gata</a:t>
            </a:r>
            <a:endParaRPr lang="ja-JP" altLang="en-US" sz="4400" dirty="0">
              <a:solidFill>
                <a:schemeClr val="tx1"/>
              </a:solidFill>
              <a:latin typeface="AR Brush5 Extra" panose="020B0903010101010101" pitchFamily="34" charset="0"/>
              <a:ea typeface="ＭＳ 明朝" panose="02020609040205080304" pitchFamily="17" charset="-128"/>
            </a:endParaRPr>
          </a:p>
        </p:txBody>
      </p:sp>
      <p:pic>
        <p:nvPicPr>
          <p:cNvPr id="7" name="図プレースホルダー 6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24"/>
          <a:stretch/>
        </p:blipFill>
        <p:spPr>
          <a:xfrm>
            <a:off x="1666568" y="1933905"/>
            <a:ext cx="7948510" cy="3845675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78" y="1933904"/>
            <a:ext cx="1392134" cy="384567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32268" y="5825614"/>
            <a:ext cx="797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August 10</a:t>
            </a:r>
            <a:r>
              <a:rPr kumimoji="1" lang="en-US" altLang="ja-JP" sz="2000" baseline="30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th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, </a:t>
            </a:r>
            <a:r>
              <a:rPr kumimoji="1" lang="en-US" altLang="ja-JP" sz="2000" dirty="0" smtClean="0">
                <a:latin typeface="Bauhaus 93" panose="04030905020B02020C02" pitchFamily="82" charset="0"/>
              </a:rPr>
              <a:t>2018 – Ana &amp; Daniel</a:t>
            </a:r>
            <a:endParaRPr kumimoji="1" lang="ja-JP" altLang="en-US" sz="2000" dirty="0">
              <a:latin typeface="Bauhaus 93" panose="04030905020B02020C02" pitchFamily="82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2466">
            <a:off x="11321905" y="6038944"/>
            <a:ext cx="720000" cy="72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353468" y="8431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6600" dirty="0" smtClean="0">
                <a:latin typeface="AR Brush5 Bold" panose="020B0803010101010101" pitchFamily="34" charset="0"/>
              </a:rPr>
              <a:t>DRIVING</a:t>
            </a:r>
            <a:endParaRPr kumimoji="1" lang="ja-JP" altLang="en-US" sz="6600" dirty="0">
              <a:latin typeface="AR Brush5 Bold" panose="020B0803010101010101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" y="2715491"/>
            <a:ext cx="5211319" cy="2939184"/>
          </a:xfrm>
        </p:spPr>
      </p:pic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400" dirty="0" smtClean="0"/>
              <a:t>The Problem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Having to Drive immediately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Narrow roads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Elderly drivers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“Gaijin traps”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Traffic Light </a:t>
            </a:r>
            <a:r>
              <a:rPr lang="en-US" altLang="ja-JP" sz="2400" dirty="0" err="1" smtClean="0"/>
              <a:t>behaviour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6600" dirty="0" smtClean="0">
                <a:latin typeface="AR Brush5 Bold" panose="020B0803010101010101" pitchFamily="34" charset="0"/>
              </a:rPr>
              <a:t>DRIVING</a:t>
            </a:r>
            <a:endParaRPr kumimoji="1" lang="ja-JP" altLang="en-US" sz="6600" dirty="0">
              <a:latin typeface="AR Brush5 Bold" panose="020B0803010101010101" pitchFamily="34" charset="0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69" y="3121025"/>
            <a:ext cx="4229100" cy="2381250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The Solution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Drive safe, drive slow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Ask more experienced JETs for advice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Study the road signs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Do NOT use your smartphone while driving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37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4800" dirty="0" smtClean="0">
                <a:latin typeface="AR Brush5 Bold" panose="020B0803010101010101" pitchFamily="34" charset="0"/>
              </a:rPr>
              <a:t>Cell Phone</a:t>
            </a:r>
            <a:endParaRPr kumimoji="1" lang="ja-JP" altLang="en-US" sz="4800" dirty="0">
              <a:latin typeface="AR Brush5 Bold" panose="020B08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6918" y="2367973"/>
            <a:ext cx="3306209" cy="3755736"/>
          </a:xfrm>
        </p:spPr>
        <p:txBody>
          <a:bodyPr/>
          <a:lstStyle/>
          <a:p>
            <a:r>
              <a:rPr kumimoji="1" lang="en-US" altLang="ja-JP" sz="2000" dirty="0" smtClean="0"/>
              <a:t>AU, </a:t>
            </a:r>
            <a:r>
              <a:rPr kumimoji="1" lang="en-US" altLang="ja-JP" sz="2000" dirty="0" err="1" smtClean="0"/>
              <a:t>Docomo</a:t>
            </a:r>
            <a:r>
              <a:rPr kumimoji="1" lang="en-US" altLang="ja-JP" sz="2000" dirty="0" smtClean="0"/>
              <a:t> or Softbank</a:t>
            </a:r>
          </a:p>
          <a:p>
            <a:pPr marL="685800" lvl="2"/>
            <a:r>
              <a:rPr lang="en-US" altLang="ja-JP" sz="1600" dirty="0" smtClean="0"/>
              <a:t>AU </a:t>
            </a:r>
            <a:r>
              <a:rPr lang="en-US" altLang="ja-JP" sz="1600" dirty="0"/>
              <a:t>have an English catalogue</a:t>
            </a:r>
          </a:p>
          <a:p>
            <a:r>
              <a:rPr kumimoji="1" lang="en-US" altLang="ja-JP" sz="2000" dirty="0" err="1" smtClean="0"/>
              <a:t>Sim</a:t>
            </a:r>
            <a:r>
              <a:rPr kumimoji="1" lang="en-US" altLang="ja-JP" sz="2000" dirty="0" smtClean="0"/>
              <a:t>-Only Options</a:t>
            </a:r>
          </a:p>
          <a:p>
            <a:pPr lvl="1"/>
            <a:r>
              <a:rPr lang="en-US" altLang="ja-JP" sz="1800" dirty="0" smtClean="0"/>
              <a:t>Cheaper, but you need to have or purchase a phone up front</a:t>
            </a:r>
            <a:endParaRPr kumimoji="1" lang="en-US" altLang="ja-JP" sz="18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</p:txBody>
      </p:sp>
      <p:pic>
        <p:nvPicPr>
          <p:cNvPr id="5" name="Picture 9" descr="Screen Shot 2016-08-09 at 8.28.5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49" y="2367973"/>
            <a:ext cx="7077796" cy="38371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4800" dirty="0" smtClean="0">
                <a:latin typeface="AR Brush5 Bold" panose="020B0803010101010101" pitchFamily="34" charset="0"/>
              </a:rPr>
              <a:t>Internet</a:t>
            </a:r>
            <a:endParaRPr kumimoji="1" lang="ja-JP" altLang="en-US" sz="4800" dirty="0">
              <a:latin typeface="AR Brush5 Bold" panose="020B08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5018" y="2603500"/>
            <a:ext cx="3422073" cy="3416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ASAHI-NET</a:t>
            </a:r>
          </a:p>
          <a:p>
            <a:pPr lvl="1">
              <a:lnSpc>
                <a:spcPct val="150000"/>
              </a:lnSpc>
            </a:pPr>
            <a:r>
              <a:rPr lang="en-US" altLang="ja-JP" sz="1800" dirty="0" smtClean="0"/>
              <a:t>English Support</a:t>
            </a:r>
            <a:endParaRPr lang="en-US" altLang="ja-JP" sz="1800" dirty="0"/>
          </a:p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Types of Service</a:t>
            </a:r>
          </a:p>
          <a:p>
            <a:pPr lvl="1">
              <a:lnSpc>
                <a:spcPct val="150000"/>
              </a:lnSpc>
            </a:pPr>
            <a:r>
              <a:rPr lang="en-US" altLang="ja-JP" sz="1800" dirty="0" smtClean="0"/>
              <a:t>Fiber Optic</a:t>
            </a:r>
          </a:p>
          <a:p>
            <a:pPr lvl="1">
              <a:lnSpc>
                <a:spcPct val="150000"/>
              </a:lnSpc>
            </a:pPr>
            <a:r>
              <a:rPr kumimoji="1" lang="en-US" altLang="ja-JP" sz="1800" dirty="0" err="1" smtClean="0"/>
              <a:t>WiMax</a:t>
            </a:r>
            <a:r>
              <a:rPr kumimoji="1" lang="en-US" altLang="ja-JP" sz="1800" dirty="0" smtClean="0"/>
              <a:t> (portable)</a:t>
            </a:r>
            <a:endParaRPr kumimoji="1" lang="ja-JP" altLang="en-US" sz="18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8" y="2434545"/>
            <a:ext cx="7092000" cy="3754210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latin typeface="AR Brush5 Bold" panose="020B0803010101010101" pitchFamily="34" charset="0"/>
              </a:rPr>
              <a:t>Autumn</a:t>
            </a:r>
            <a:endParaRPr kumimoji="1" lang="ja-JP" altLang="en-US" dirty="0">
              <a:latin typeface="AR Brush5 Bold" panose="020B0803010101010101" pitchFamily="34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Settling into Life	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Understand your work responsibilities</a:t>
            </a:r>
          </a:p>
          <a:p>
            <a:r>
              <a:rPr lang="en-US" altLang="ja-JP" dirty="0" smtClean="0"/>
              <a:t>Find your group of friends</a:t>
            </a:r>
          </a:p>
          <a:p>
            <a:r>
              <a:rPr kumimoji="1" lang="en-US" altLang="ja-JP" dirty="0" smtClean="0"/>
              <a:t>Travel around Niigata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154949" y="4581689"/>
            <a:ext cx="4825159" cy="576262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Problems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154951" y="5157951"/>
            <a:ext cx="4825159" cy="1031630"/>
          </a:xfrm>
        </p:spPr>
        <p:txBody>
          <a:bodyPr/>
          <a:lstStyle/>
          <a:p>
            <a:r>
              <a:rPr kumimoji="1" lang="en-US" altLang="ja-JP" dirty="0" smtClean="0"/>
              <a:t>Spreading yourself too thin</a:t>
            </a:r>
          </a:p>
          <a:p>
            <a:r>
              <a:rPr lang="en-US" altLang="ja-JP" dirty="0" smtClean="0"/>
              <a:t>Communication Issues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2" y="2366333"/>
            <a:ext cx="5734872" cy="38232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 rot="16200000">
            <a:off x="3577983" y="-1800811"/>
            <a:ext cx="1409965" cy="4748590"/>
          </a:xfrm>
        </p:spPr>
        <p:txBody>
          <a:bodyPr vert="eaVert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AR Brush5 Bold" panose="020B0803010101010101" pitchFamily="34" charset="0"/>
              </a:rPr>
              <a:t>Spreading yourself too thin</a:t>
            </a:r>
            <a:endParaRPr kumimoji="1" lang="ja-JP" altLang="en-US" b="1" dirty="0">
              <a:solidFill>
                <a:schemeClr val="tx1"/>
              </a:solidFill>
              <a:latin typeface="AR Brush5 Bold" panose="020B0803010101010101" pitchFamily="34" charset="0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kumimoji="1" lang="en-US" altLang="ja-JP" sz="2000" b="1" dirty="0" smtClean="0"/>
              <a:t>The Problem:</a:t>
            </a:r>
          </a:p>
          <a:p>
            <a:r>
              <a:rPr lang="en-US" altLang="ja-JP" dirty="0" smtClean="0"/>
              <a:t>Very easy to be active</a:t>
            </a:r>
          </a:p>
          <a:p>
            <a:pPr lvl="1"/>
            <a:r>
              <a:rPr kumimoji="1" lang="en-US" altLang="ja-JP" dirty="0" smtClean="0"/>
              <a:t>Parties, hobbies, sports, Japanese classes, travelling, martial arts, </a:t>
            </a:r>
            <a:r>
              <a:rPr kumimoji="1" lang="en-US" altLang="ja-JP" dirty="0" err="1" smtClean="0"/>
              <a:t>enkais</a:t>
            </a:r>
            <a:r>
              <a:rPr kumimoji="1" lang="en-US" altLang="ja-JP" dirty="0" smtClean="0"/>
              <a:t>, English Club, AJET, </a:t>
            </a:r>
            <a:r>
              <a:rPr kumimoji="1" lang="en-US" altLang="ja-JP" dirty="0" err="1" smtClean="0"/>
              <a:t>etc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, etc.</a:t>
            </a:r>
            <a:endParaRPr lang="en-US" altLang="ja-JP" dirty="0"/>
          </a:p>
          <a:p>
            <a:pPr marL="57150" indent="0">
              <a:buNone/>
            </a:pPr>
            <a:endParaRPr lang="en-US" altLang="ja-JP" dirty="0"/>
          </a:p>
          <a:p>
            <a:pPr marL="57150" indent="0">
              <a:buNone/>
            </a:pPr>
            <a:r>
              <a:rPr lang="en-US" altLang="ja-JP" dirty="0" smtClean="0"/>
              <a:t>This can lead you to crash and burn out later in the year.</a:t>
            </a:r>
          </a:p>
          <a:p>
            <a:pPr marL="57150" indent="0">
              <a:buNone/>
            </a:pPr>
            <a:r>
              <a:rPr lang="en-US" altLang="ja-JP" sz="2000" b="1" dirty="0" smtClean="0"/>
              <a:t>The Solution:</a:t>
            </a:r>
          </a:p>
          <a:p>
            <a:pPr indent="-285750"/>
            <a:r>
              <a:rPr lang="en-US" altLang="ja-JP" dirty="0" smtClean="0"/>
              <a:t>Think before you say yes</a:t>
            </a:r>
          </a:p>
          <a:p>
            <a:pPr indent="-285750"/>
            <a:r>
              <a:rPr lang="en-US" altLang="ja-JP" dirty="0" smtClean="0"/>
              <a:t>Life your life at 70-80% of your normal pace</a:t>
            </a:r>
          </a:p>
          <a:p>
            <a:pPr indent="-285750"/>
            <a:r>
              <a:rPr lang="en-US" altLang="ja-JP" dirty="0" smtClean="0"/>
              <a:t>Take time to recharge</a:t>
            </a:r>
          </a:p>
          <a:p>
            <a:pPr indent="-285750"/>
            <a:r>
              <a:rPr lang="en-US" altLang="ja-JP" dirty="0" smtClean="0"/>
              <a:t>Drop some things</a:t>
            </a:r>
          </a:p>
        </p:txBody>
      </p:sp>
      <p:sp>
        <p:nvSpPr>
          <p:cNvPr id="4" name="下矢印 3"/>
          <p:cNvSpPr/>
          <p:nvPr/>
        </p:nvSpPr>
        <p:spPr>
          <a:xfrm>
            <a:off x="3850783" y="2717442"/>
            <a:ext cx="553792" cy="437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r="31882"/>
          <a:stretch/>
        </p:blipFill>
        <p:spPr>
          <a:xfrm>
            <a:off x="8304100" y="2318196"/>
            <a:ext cx="3401679" cy="40608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  <p:sp>
        <p:nvSpPr>
          <p:cNvPr id="7" name="雲形吹き出し 6"/>
          <p:cNvSpPr/>
          <p:nvPr/>
        </p:nvSpPr>
        <p:spPr>
          <a:xfrm>
            <a:off x="7237927" y="425003"/>
            <a:ext cx="3193960" cy="1352282"/>
          </a:xfrm>
          <a:prstGeom prst="cloudCallout">
            <a:avLst>
              <a:gd name="adj1" fmla="val 23522"/>
              <a:gd name="adj2" fmla="val 80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NOT AGAIN, PEACH!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3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253" y="501115"/>
            <a:ext cx="5554939" cy="1430716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AR Brush5 Bold" panose="020B0803010101010101" pitchFamily="34" charset="0"/>
              </a:rPr>
              <a:t>Communication Issues</a:t>
            </a:r>
            <a:endParaRPr kumimoji="1" lang="ja-JP" altLang="en-US" dirty="0">
              <a:latin typeface="AR Brush5 Bold" panose="020B0803010101010101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611" y="1931831"/>
            <a:ext cx="4211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The Problem:</a:t>
            </a:r>
          </a:p>
          <a:p>
            <a:endParaRPr kumimoji="1" lang="en-US" altLang="ja-JP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JTEs do not tell you anything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People have unreasonable expectations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Stuck in your predecessor’s shadow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1819" y="1904912"/>
            <a:ext cx="4211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The Solution:</a:t>
            </a:r>
          </a:p>
          <a:p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Teachers have their own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New workers are often given very little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Other teachers may be afraid of speaking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Try to get comfortable with your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Use Email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NO STUPID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Discuss problems and expectations with your teachers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2" y="2538949"/>
            <a:ext cx="2854816" cy="21411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4800" dirty="0" smtClean="0">
                <a:latin typeface="AR Brush5 Bold" panose="020B0803010101010101" pitchFamily="34" charset="0"/>
              </a:rPr>
              <a:t>Other Autumn Tips</a:t>
            </a:r>
            <a:endParaRPr kumimoji="1" lang="ja-JP" altLang="en-US" sz="4800" dirty="0">
              <a:latin typeface="AR Brush5 Bold" panose="020B08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4954" y="2603500"/>
            <a:ext cx="6121609" cy="3416300"/>
          </a:xfrm>
        </p:spPr>
        <p:txBody>
          <a:bodyPr/>
          <a:lstStyle/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000" dirty="0" smtClean="0">
                <a:solidFill>
                  <a:schemeClr val="tx1"/>
                </a:solidFill>
              </a:rPr>
              <a:t>Finish setting up your apartment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Happy Home, Happy Life</a:t>
            </a:r>
          </a:p>
          <a:p>
            <a:pPr lvl="1">
              <a:lnSpc>
                <a:spcPct val="150000"/>
              </a:lnSpc>
            </a:pPr>
            <a:r>
              <a:rPr kumimoji="1" lang="en-US" altLang="ja-JP" dirty="0" smtClean="0">
                <a:solidFill>
                  <a:schemeClr val="tx1"/>
                </a:solidFill>
              </a:rPr>
              <a:t>You will NOT get this done in winter</a:t>
            </a:r>
          </a:p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000" dirty="0" smtClean="0">
                <a:solidFill>
                  <a:schemeClr val="tx1"/>
                </a:solidFill>
              </a:rPr>
              <a:t>Get to know teachers at your school</a:t>
            </a:r>
          </a:p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Get close to people in the local community</a:t>
            </a:r>
          </a:p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000" dirty="0" smtClean="0">
                <a:solidFill>
                  <a:schemeClr val="tx1"/>
                </a:solidFill>
              </a:rPr>
              <a:t>Get involved with AJET events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00" y="2574017"/>
            <a:ext cx="2385542" cy="3445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1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4800" dirty="0" smtClean="0">
                <a:latin typeface="AR Brush5 Bold" panose="020B0803010101010101" pitchFamily="34" charset="0"/>
              </a:rPr>
              <a:t>Culture Fatigue</a:t>
            </a:r>
            <a:endParaRPr kumimoji="1" lang="ja-JP" altLang="en-US" sz="4800" dirty="0">
              <a:latin typeface="AR Brush5 Bold" panose="020B0803010101010101" pitchFamily="34" charset="0"/>
            </a:endParaRPr>
          </a:p>
        </p:txBody>
      </p:sp>
      <p:graphicFrame>
        <p:nvGraphicFramePr>
          <p:cNvPr id="3" name="Diagram 3"/>
          <p:cNvGraphicFramePr/>
          <p:nvPr>
            <p:extLst>
              <p:ext uri="{D42A27DB-BD31-4B8C-83A1-F6EECF244321}">
                <p14:modId xmlns:p14="http://schemas.microsoft.com/office/powerpoint/2010/main" val="806413762"/>
              </p:ext>
            </p:extLst>
          </p:nvPr>
        </p:nvGraphicFramePr>
        <p:xfrm>
          <a:off x="2297874" y="2553547"/>
          <a:ext cx="7479921" cy="345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292851"/>
            <a:ext cx="2844800" cy="364067"/>
          </a:xfrm>
        </p:spPr>
        <p:txBody>
          <a:bodyPr/>
          <a:lstStyle/>
          <a:p>
            <a:fld id="{D60D1EDE-7116-2443-9BDD-368CE5B37660}" type="slidenum">
              <a:rPr lang="en-US" smtClean="0"/>
              <a:t>19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7" name="Freeform 156"/>
          <p:cNvSpPr/>
          <p:nvPr/>
        </p:nvSpPr>
        <p:spPr>
          <a:xfrm>
            <a:off x="4422588" y="0"/>
            <a:ext cx="7769411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0" name="Freeform 149"/>
          <p:cNvSpPr/>
          <p:nvPr/>
        </p:nvSpPr>
        <p:spPr>
          <a:xfrm>
            <a:off x="4183530" y="0"/>
            <a:ext cx="8008469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7030A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0" name="Rectangle 159"/>
          <p:cNvSpPr/>
          <p:nvPr/>
        </p:nvSpPr>
        <p:spPr>
          <a:xfrm>
            <a:off x="249206" y="348813"/>
            <a:ext cx="4763805" cy="66678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3733" b="1" dirty="0">
                <a:latin typeface="Raleway" panose="020B0003030101060003" pitchFamily="34" charset="0"/>
              </a:rPr>
              <a:t>CULTURE FATIGUE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8577" y="1080135"/>
            <a:ext cx="5243423" cy="571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3200" b="1" dirty="0">
                <a:solidFill>
                  <a:srgbClr val="FFFFFF"/>
                </a:solidFill>
              </a:rPr>
              <a:t>The Solution:</a:t>
            </a:r>
          </a:p>
          <a:p>
            <a:pPr>
              <a:lnSpc>
                <a:spcPct val="90000"/>
              </a:lnSpc>
            </a:pPr>
            <a:endParaRPr lang="en-US" altLang="ja-JP" sz="2667" dirty="0">
              <a:solidFill>
                <a:srgbClr val="FFFFFF"/>
              </a:solidFill>
            </a:endParaRPr>
          </a:p>
          <a:p>
            <a:pPr marL="457189" indent="-457189">
              <a:buSzPct val="70000"/>
              <a:buFont typeface="Arial"/>
              <a:buChar char="•"/>
            </a:pPr>
            <a:r>
              <a:rPr lang="en-US" altLang="ja-JP" sz="2667" dirty="0">
                <a:solidFill>
                  <a:srgbClr val="FFFFFF"/>
                </a:solidFill>
              </a:rPr>
              <a:t>Keep a support group</a:t>
            </a:r>
          </a:p>
          <a:p>
            <a:pPr marL="1066773" lvl="1" indent="-457189">
              <a:buSzPct val="60000"/>
              <a:buFont typeface="Arial"/>
              <a:buChar char="•"/>
            </a:pPr>
            <a:r>
              <a:rPr lang="en-US" altLang="ja-JP" sz="2133" dirty="0">
                <a:solidFill>
                  <a:srgbClr val="FFFFFF"/>
                </a:solidFill>
              </a:rPr>
              <a:t>People with a similar cultural   background 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133" dirty="0">
                <a:solidFill>
                  <a:srgbClr val="FFFFFF"/>
                </a:solidFill>
              </a:rPr>
              <a:t>Friends and family back home</a:t>
            </a:r>
          </a:p>
          <a:p>
            <a:pPr marL="457189" indent="-457189">
              <a:buSzPct val="70000"/>
              <a:buFont typeface="Arial"/>
              <a:buChar char="•"/>
            </a:pPr>
            <a:r>
              <a:rPr lang="en-US" altLang="ja-JP" sz="2667" dirty="0">
                <a:solidFill>
                  <a:srgbClr val="FFFFFF"/>
                </a:solidFill>
              </a:rPr>
              <a:t>Take a break</a:t>
            </a:r>
          </a:p>
          <a:p>
            <a:pPr marL="457189" indent="-457189">
              <a:buSzPct val="70000"/>
              <a:buFont typeface="Arial"/>
              <a:buChar char="•"/>
            </a:pPr>
            <a:r>
              <a:rPr lang="en-US" altLang="ja-JP" sz="2667" dirty="0">
                <a:solidFill>
                  <a:srgbClr val="FFFFFF"/>
                </a:solidFill>
              </a:rPr>
              <a:t>Pick your battles and learn to let things go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rgbClr val="FFFFFF"/>
                </a:solidFill>
              </a:rPr>
              <a:t>You do not have to adapt to Japan in every way</a:t>
            </a:r>
          </a:p>
          <a:p>
            <a:pPr marL="457189" indent="-457189">
              <a:buSzPct val="70000"/>
              <a:buFont typeface="Arial"/>
              <a:buChar char="•"/>
            </a:pPr>
            <a:r>
              <a:rPr lang="en-US" altLang="ja-JP" sz="2667" dirty="0">
                <a:solidFill>
                  <a:srgbClr val="FFFFFF"/>
                </a:solidFill>
              </a:rPr>
              <a:t>It is probably a temporary feeling </a:t>
            </a:r>
            <a:endParaRPr kumimoji="1" lang="ja-JP" altLang="en-US" sz="2667" dirty="0">
              <a:solidFill>
                <a:srgbClr val="FFFFFF"/>
              </a:solidFill>
            </a:endParaRPr>
          </a:p>
          <a:p>
            <a:pPr>
              <a:lnSpc>
                <a:spcPct val="170000"/>
              </a:lnSpc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05" y="1315599"/>
            <a:ext cx="6096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933" b="1" dirty="0"/>
              <a:t>The Problem:</a:t>
            </a:r>
          </a:p>
          <a:p>
            <a:pPr>
              <a:lnSpc>
                <a:spcPct val="90000"/>
              </a:lnSpc>
              <a:buSzPct val="70000"/>
            </a:pPr>
            <a:endParaRPr lang="en-US" altLang="ja-JP" sz="2400" dirty="0"/>
          </a:p>
          <a:p>
            <a:pPr>
              <a:lnSpc>
                <a:spcPct val="90000"/>
              </a:lnSpc>
              <a:buSzPct val="70000"/>
            </a:pPr>
            <a:r>
              <a:rPr lang="en-US" altLang="ja-JP" sz="2400" dirty="0"/>
              <a:t>The little stresses of foreign life</a:t>
            </a:r>
          </a:p>
          <a:p>
            <a:pPr>
              <a:lnSpc>
                <a:spcPct val="90000"/>
              </a:lnSpc>
              <a:buSzPct val="70000"/>
            </a:pPr>
            <a:endParaRPr lang="en-US" altLang="ja-JP" sz="2400" dirty="0"/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/>
              <a:t>Differences in expectations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/>
              <a:t>Differences from home country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/>
              <a:t>Emotionally draining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/>
              <a:t>Stress of daily life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/>
              <a:t>Loss of old identity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/>
              <a:t>Small problems = huge hassles</a:t>
            </a:r>
          </a:p>
          <a:p>
            <a:pPr lvl="1">
              <a:lnSpc>
                <a:spcPct val="90000"/>
              </a:lnSpc>
            </a:pPr>
            <a:endParaRPr lang="en-US" altLang="ja-JP" sz="4267" dirty="0"/>
          </a:p>
        </p:txBody>
      </p:sp>
      <p:pic>
        <p:nvPicPr>
          <p:cNvPr id="3" name="Picture 2" descr="teamrock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83" y="788459"/>
            <a:ext cx="3981581" cy="35947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24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3496" y="1088921"/>
            <a:ext cx="6307730" cy="2775155"/>
          </a:xfrm>
        </p:spPr>
        <p:txBody>
          <a:bodyPr anchor="ctr"/>
          <a:lstStyle/>
          <a:p>
            <a:pPr algn="ctr"/>
            <a:r>
              <a:rPr kumimoji="1" lang="en-US" altLang="ja-JP" sz="5400" b="1" dirty="0" smtClean="0">
                <a:solidFill>
                  <a:schemeClr val="tx1"/>
                </a:solidFill>
                <a:latin typeface="AR Brush5 Extra" panose="020B0903010101010101" pitchFamily="34" charset="0"/>
              </a:rPr>
              <a:t>Life in Niigata can be GREAT!</a:t>
            </a:r>
            <a:endParaRPr kumimoji="1" lang="ja-JP" altLang="en-US" sz="3200" b="1" dirty="0">
              <a:solidFill>
                <a:schemeClr val="tx1"/>
              </a:solidFill>
              <a:latin typeface="AR Brush5 Extra" panose="020B09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8257" y="882443"/>
            <a:ext cx="5190066" cy="54888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Great Food</a:t>
            </a:r>
          </a:p>
          <a:p>
            <a:pPr>
              <a:lnSpc>
                <a:spcPct val="150000"/>
              </a:lnSpc>
            </a:pPr>
            <a:r>
              <a:rPr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Mountains &amp; Winter Sports</a:t>
            </a:r>
          </a:p>
          <a:p>
            <a:pPr>
              <a:lnSpc>
                <a:spcPct val="150000"/>
              </a:lnSpc>
            </a:pPr>
            <a: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Festivals</a:t>
            </a:r>
          </a:p>
          <a:p>
            <a:pPr>
              <a:lnSpc>
                <a:spcPct val="150000"/>
              </a:lnSpc>
            </a:pPr>
            <a:r>
              <a:rPr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Friendly JET Community</a:t>
            </a:r>
            <a:endParaRPr kumimoji="1" lang="ja-JP" altLang="en-US" sz="4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84" y="3864076"/>
            <a:ext cx="7185415" cy="29939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292851"/>
            <a:ext cx="2844800" cy="364067"/>
          </a:xfrm>
        </p:spPr>
        <p:txBody>
          <a:bodyPr/>
          <a:lstStyle/>
          <a:p>
            <a:fld id="{D60D1EDE-7116-2443-9BDD-368CE5B37660}" type="slidenum">
              <a:rPr lang="en-US" smtClean="0"/>
              <a:t>20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7" name="Freeform 156"/>
          <p:cNvSpPr/>
          <p:nvPr/>
        </p:nvSpPr>
        <p:spPr>
          <a:xfrm>
            <a:off x="4911319" y="0"/>
            <a:ext cx="7280680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0" name="Freeform 149"/>
          <p:cNvSpPr/>
          <p:nvPr/>
        </p:nvSpPr>
        <p:spPr>
          <a:xfrm>
            <a:off x="4911320" y="0"/>
            <a:ext cx="7280680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7030A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0" name="Rectangle 159"/>
          <p:cNvSpPr/>
          <p:nvPr/>
        </p:nvSpPr>
        <p:spPr>
          <a:xfrm>
            <a:off x="158907" y="321435"/>
            <a:ext cx="8147615" cy="66678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3733" b="1" dirty="0">
                <a:latin typeface="Raleway" panose="020B0003030101060003" pitchFamily="34" charset="0"/>
              </a:rPr>
              <a:t>CONFLICT IN THE WORK PLACE</a:t>
            </a:r>
          </a:p>
        </p:txBody>
      </p:sp>
      <p:pic>
        <p:nvPicPr>
          <p:cNvPr id="8" name="Picture 7" descr="hitmonch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91" y="4399480"/>
            <a:ext cx="3080032" cy="2310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2877" y="1184405"/>
            <a:ext cx="5106544" cy="660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2667" b="1" dirty="0">
                <a:solidFill>
                  <a:srgbClr val="FFFFFF"/>
                </a:solidFill>
              </a:rPr>
              <a:t>The Solution: </a:t>
            </a:r>
          </a:p>
          <a:p>
            <a:pPr>
              <a:lnSpc>
                <a:spcPct val="90000"/>
              </a:lnSpc>
              <a:defRPr/>
            </a:pPr>
            <a:endParaRPr lang="en-US" altLang="ja-JP" sz="2400" dirty="0"/>
          </a:p>
          <a:p>
            <a:pPr marL="76198">
              <a:lnSpc>
                <a:spcPct val="90000"/>
              </a:lnSpc>
              <a:buSzPct val="70000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Remember:</a:t>
            </a:r>
          </a:p>
          <a:p>
            <a:pPr marL="304792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Different work cultures</a:t>
            </a:r>
          </a:p>
          <a:p>
            <a:pPr marL="304792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Some people will just not like you </a:t>
            </a:r>
          </a:p>
          <a:p>
            <a:pPr marL="304792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Some people are just “buttheads”</a:t>
            </a:r>
          </a:p>
          <a:p>
            <a:pPr>
              <a:lnSpc>
                <a:spcPct val="90000"/>
              </a:lnSpc>
              <a:buSzPct val="70000"/>
              <a:defRPr/>
            </a:pPr>
            <a:endParaRPr lang="en-US" altLang="ja-JP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SzPct val="70000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Are you overstepping your bounds?</a:t>
            </a:r>
          </a:p>
          <a:p>
            <a:pPr marL="228594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You will not revolutionize English teaching in Japan</a:t>
            </a:r>
          </a:p>
          <a:p>
            <a:pPr marL="228594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Japan = high context society </a:t>
            </a:r>
          </a:p>
          <a:p>
            <a:pPr marL="228594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Address problems when they are small </a:t>
            </a:r>
          </a:p>
          <a:p>
            <a:pPr marL="228594" indent="-228594">
              <a:lnSpc>
                <a:spcPct val="90000"/>
              </a:lnSpc>
              <a:buSzPct val="70000"/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FFFFFF"/>
                </a:solidFill>
              </a:rPr>
              <a:t>Help your Japanese coworkers understand your feelings</a:t>
            </a:r>
          </a:p>
          <a:p>
            <a:endParaRPr kumimoji="1" lang="ja-JP" altLang="en-US" sz="1600" dirty="0"/>
          </a:p>
          <a:p>
            <a:pPr marL="380990" indent="-380990">
              <a:buFont typeface="Arial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84405"/>
            <a:ext cx="6096000" cy="4229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ja-JP" sz="2667" dirty="0"/>
              <a:t>The Problem: </a:t>
            </a:r>
          </a:p>
          <a:p>
            <a:pPr>
              <a:lnSpc>
                <a:spcPct val="90000"/>
              </a:lnSpc>
              <a:defRPr/>
            </a:pPr>
            <a:endParaRPr lang="en-US" altLang="ja-JP" sz="2667" dirty="0"/>
          </a:p>
          <a:p>
            <a:pPr marL="1066773" lvl="1" indent="-457189">
              <a:lnSpc>
                <a:spcPct val="120000"/>
              </a:lnSpc>
              <a:buSzPct val="70000"/>
              <a:buFont typeface="Arial"/>
              <a:buChar char="•"/>
              <a:defRPr/>
            </a:pPr>
            <a:r>
              <a:rPr lang="en-US" altLang="ja-JP" sz="2667" dirty="0"/>
              <a:t>Still feel like you’re treated poorly</a:t>
            </a:r>
          </a:p>
          <a:p>
            <a:pPr marL="1066773" lvl="1" indent="-457189">
              <a:lnSpc>
                <a:spcPct val="120000"/>
              </a:lnSpc>
              <a:buSzPct val="70000"/>
              <a:buFont typeface="Arial"/>
              <a:buChar char="•"/>
              <a:defRPr/>
            </a:pPr>
            <a:r>
              <a:rPr lang="en-US" altLang="ja-JP" sz="2667" dirty="0"/>
              <a:t>Some teachers seem to dislike working with you</a:t>
            </a:r>
          </a:p>
          <a:p>
            <a:pPr marL="1066773" lvl="1" indent="-457189">
              <a:lnSpc>
                <a:spcPct val="120000"/>
              </a:lnSpc>
              <a:buSzPct val="70000"/>
              <a:buFont typeface="Arial"/>
              <a:buChar char="•"/>
              <a:defRPr/>
            </a:pPr>
            <a:r>
              <a:rPr lang="en-US" altLang="ja-JP" sz="2667" dirty="0"/>
              <a:t>No communication, don’t feel trusted</a:t>
            </a:r>
          </a:p>
          <a:p>
            <a:pPr lvl="1">
              <a:lnSpc>
                <a:spcPct val="90000"/>
              </a:lnSpc>
              <a:defRPr/>
            </a:pPr>
            <a:endParaRPr lang="en-US" altLang="ja-JP" sz="32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53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11500" dirty="0" smtClean="0">
                <a:latin typeface="AR Brush5 Bold" panose="020B0803010101010101" pitchFamily="34" charset="0"/>
              </a:rPr>
              <a:t>WINTER!</a:t>
            </a:r>
            <a:endParaRPr kumimoji="1" lang="ja-JP" altLang="en-US" sz="11500" dirty="0">
              <a:latin typeface="AR Brush5 Bold" panose="020B08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4954" y="2603500"/>
            <a:ext cx="4608537" cy="34163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 smtClean="0"/>
              <a:t>Life in Japan becomes normal</a:t>
            </a:r>
          </a:p>
          <a:p>
            <a:r>
              <a:rPr lang="en-US" altLang="ja-JP" dirty="0" smtClean="0"/>
              <a:t>Every day is no longer an adventure</a:t>
            </a:r>
          </a:p>
          <a:p>
            <a:r>
              <a:rPr kumimoji="1" lang="en-US" altLang="ja-JP" dirty="0" smtClean="0"/>
              <a:t>Get good at your jo</a:t>
            </a:r>
            <a:r>
              <a:rPr lang="en-US" altLang="ja-JP" dirty="0" smtClean="0"/>
              <a:t>b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 smtClean="0"/>
              <a:t>Problems:</a:t>
            </a:r>
          </a:p>
          <a:p>
            <a:r>
              <a:rPr kumimoji="1" lang="en-US" altLang="ja-JP" dirty="0" smtClean="0"/>
              <a:t>Culture fatigue</a:t>
            </a:r>
          </a:p>
          <a:p>
            <a:r>
              <a:rPr lang="en-US" altLang="ja-JP" dirty="0" smtClean="0"/>
              <a:t>Conflict in the workplace</a:t>
            </a:r>
          </a:p>
          <a:p>
            <a:r>
              <a:rPr kumimoji="1" lang="en-US" altLang="ja-JP" dirty="0" smtClean="0"/>
              <a:t>The snow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14" y="2796886"/>
            <a:ext cx="5843069" cy="32229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4800" dirty="0" smtClean="0">
                <a:latin typeface="AR Brush5 Bold" panose="020B0803010101010101" pitchFamily="34" charset="0"/>
              </a:rPr>
              <a:t>Snow and the Cold</a:t>
            </a:r>
            <a:endParaRPr kumimoji="1" lang="ja-JP" altLang="en-US" sz="4800" dirty="0">
              <a:latin typeface="AR Brush5 Bold" panose="020B08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4954" y="2603500"/>
            <a:ext cx="5259701" cy="3416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2000" b="1" dirty="0" smtClean="0"/>
              <a:t>The Problems</a:t>
            </a:r>
          </a:p>
          <a:p>
            <a:pPr>
              <a:buFont typeface="+mj-ea"/>
              <a:buAutoNum type="circleNumDbPlain"/>
            </a:pPr>
            <a:r>
              <a:rPr lang="en-US" altLang="ja-JP" dirty="0" smtClean="0"/>
              <a:t>Niigata has the heaviest snowfall in Japan</a:t>
            </a:r>
          </a:p>
          <a:p>
            <a:pPr>
              <a:buFont typeface="+mj-ea"/>
              <a:buAutoNum type="circleNumDbPlain"/>
            </a:pPr>
            <a:r>
              <a:rPr kumimoji="1" lang="en-US" altLang="ja-JP" dirty="0" smtClean="0"/>
              <a:t>Poorly insulated apartments</a:t>
            </a:r>
          </a:p>
          <a:p>
            <a:pPr>
              <a:buFont typeface="+mj-ea"/>
              <a:buAutoNum type="circleNumDbPlain"/>
            </a:pPr>
            <a:r>
              <a:rPr lang="en-US" altLang="ja-JP" dirty="0" smtClean="0"/>
              <a:t>Little to no sunlight</a:t>
            </a:r>
          </a:p>
          <a:p>
            <a:pPr>
              <a:buFont typeface="+mj-ea"/>
              <a:buAutoNum type="circleNumDbPlain"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en-US" altLang="ja-JP" sz="2000" b="1" dirty="0" smtClean="0"/>
              <a:t>The Solutions</a:t>
            </a:r>
          </a:p>
          <a:p>
            <a:pPr>
              <a:buFont typeface="+mj-ea"/>
              <a:buAutoNum type="circleNumDbPlain"/>
            </a:pPr>
            <a:r>
              <a:rPr kumimoji="1" lang="en-US" altLang="ja-JP" dirty="0" smtClean="0"/>
              <a:t>Winter-proof your apartment</a:t>
            </a:r>
          </a:p>
          <a:p>
            <a:pPr>
              <a:buFont typeface="+mj-ea"/>
              <a:buAutoNum type="circleNumDbPlain"/>
            </a:pPr>
            <a:r>
              <a:rPr lang="en-US" altLang="ja-JP" dirty="0" smtClean="0"/>
              <a:t>Enjoy the snow</a:t>
            </a:r>
          </a:p>
          <a:p>
            <a:pPr>
              <a:buFont typeface="+mj-ea"/>
              <a:buAutoNum type="circleNumDbPlain"/>
            </a:pPr>
            <a:r>
              <a:rPr kumimoji="1" lang="en-US" altLang="ja-JP" dirty="0" smtClean="0"/>
              <a:t>Keep warm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95" y="3005281"/>
            <a:ext cx="3739672" cy="3243118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9916367" y="2452255"/>
            <a:ext cx="1901560" cy="2687781"/>
          </a:xfrm>
          <a:prstGeom prst="wedgeRoundRectCallout">
            <a:avLst>
              <a:gd name="adj1" fmla="val -84220"/>
              <a:gd name="adj2" fmla="val 7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さむいですね！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292851"/>
            <a:ext cx="2844800" cy="364067"/>
          </a:xfrm>
        </p:spPr>
        <p:txBody>
          <a:bodyPr/>
          <a:lstStyle/>
          <a:p>
            <a:fld id="{D60D1EDE-7116-2443-9BDD-368CE5B37660}" type="slidenum">
              <a:rPr lang="en-US" smtClean="0"/>
              <a:t>23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7" name="Freeform 156"/>
          <p:cNvSpPr/>
          <p:nvPr/>
        </p:nvSpPr>
        <p:spPr>
          <a:xfrm>
            <a:off x="4911319" y="0"/>
            <a:ext cx="7280680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0" name="Freeform 149"/>
          <p:cNvSpPr/>
          <p:nvPr/>
        </p:nvSpPr>
        <p:spPr>
          <a:xfrm>
            <a:off x="5421695" y="0"/>
            <a:ext cx="6770305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7030A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0" name="Rectangle 159"/>
          <p:cNvSpPr/>
          <p:nvPr/>
        </p:nvSpPr>
        <p:spPr>
          <a:xfrm>
            <a:off x="278120" y="321435"/>
            <a:ext cx="7121501" cy="83099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4800" b="1" dirty="0">
                <a:latin typeface="AR Brush5 Bold" panose="020B0803010101010101" pitchFamily="34" charset="0"/>
              </a:rPr>
              <a:t>OTHER WINTER TIPS/INFO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856" y="1077248"/>
            <a:ext cx="6096000" cy="6248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70000"/>
            </a:pPr>
            <a:r>
              <a:rPr kumimoji="1" lang="en-US" altLang="ja-JP" sz="2667" dirty="0"/>
              <a:t>Stay Active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667" dirty="0"/>
              <a:t>It’s </a:t>
            </a:r>
            <a:r>
              <a:rPr lang="en-US" altLang="ja-JP" sz="2667" dirty="0"/>
              <a:t>very easy to hermit during the </a:t>
            </a:r>
            <a:r>
              <a:rPr lang="en-US" altLang="ja-JP" sz="2667" dirty="0"/>
              <a:t>winter</a:t>
            </a:r>
          </a:p>
          <a:p>
            <a:pPr marL="990575" lvl="1" indent="-380990">
              <a:buSzPct val="70000"/>
              <a:buFont typeface="Arial"/>
              <a:buChar char="•"/>
            </a:pPr>
            <a:endParaRPr lang="en-US" altLang="ja-JP" sz="2667" dirty="0"/>
          </a:p>
          <a:p>
            <a:pPr>
              <a:buSzPct val="70000"/>
            </a:pPr>
            <a:r>
              <a:rPr lang="en-US" altLang="ja-JP" sz="2667" dirty="0"/>
              <a:t>Buy things online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667" dirty="0"/>
              <a:t>Amazon </a:t>
            </a:r>
            <a:endParaRPr lang="en-US" altLang="ja-JP" sz="2667" dirty="0"/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667" dirty="0" err="1"/>
              <a:t>Rakuten</a:t>
            </a:r>
            <a:endParaRPr lang="en-US" altLang="ja-JP" sz="2667" dirty="0"/>
          </a:p>
          <a:p>
            <a:pPr marL="990575" lvl="1" indent="-380990">
              <a:buSzPct val="70000"/>
              <a:buFont typeface="Arial"/>
              <a:buChar char="•"/>
            </a:pPr>
            <a:endParaRPr lang="en-US" altLang="ja-JP" sz="2667" dirty="0"/>
          </a:p>
          <a:p>
            <a:pPr>
              <a:buSzPct val="70000"/>
            </a:pPr>
            <a:r>
              <a:rPr lang="en-US" altLang="ja-JP" sz="2667" dirty="0"/>
              <a:t>Are you re-contracting?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667" dirty="0"/>
              <a:t>Deadline </a:t>
            </a:r>
            <a:r>
              <a:rPr lang="en-US" altLang="ja-JP" sz="2667" dirty="0"/>
              <a:t>is in January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667" dirty="0"/>
              <a:t>Many </a:t>
            </a:r>
            <a:r>
              <a:rPr lang="en-US" altLang="ja-JP" sz="2667" dirty="0"/>
              <a:t>contracting organizations will want to know earlier</a:t>
            </a:r>
          </a:p>
          <a:p>
            <a:pPr indent="-380990"/>
            <a:endParaRPr lang="en-US" altLang="ja-JP" sz="2667" dirty="0"/>
          </a:p>
          <a:p>
            <a:endParaRPr kumimoji="1" lang="en-US" altLang="ja-JP" sz="2667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99" y="2065469"/>
            <a:ext cx="2143125" cy="21431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5299179" y="4997003"/>
            <a:ext cx="114288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571856" y="4581504"/>
            <a:ext cx="3533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Preliminary decision in 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smtClean="0">
                <a:solidFill>
                  <a:schemeClr val="bg1"/>
                </a:solidFill>
              </a:rPr>
              <a:t>October/November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62" y="1063416"/>
            <a:ext cx="10292477" cy="474780"/>
          </a:xfrm>
        </p:spPr>
        <p:txBody>
          <a:bodyPr>
            <a:noAutofit/>
          </a:bodyPr>
          <a:lstStyle/>
          <a:p>
            <a:r>
              <a:rPr lang="en-US" dirty="0">
                <a:latin typeface="AR Brush5 Bold" panose="020B0803010101010101" pitchFamily="34" charset="0"/>
              </a:rPr>
              <a:t>WHAT DOES YOUR SUPPORT SYSTEM LOOK LIKE?</a:t>
            </a:r>
            <a:endParaRPr lang="en-US" dirty="0">
              <a:latin typeface="AR Brush5 Bold" panose="020B0803010101010101" pitchFamily="34" charset="0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66995"/>
              </p:ext>
            </p:extLst>
          </p:nvPr>
        </p:nvGraphicFramePr>
        <p:xfrm>
          <a:off x="1165360" y="1896118"/>
          <a:ext cx="10417040" cy="33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  <p:sp>
        <p:nvSpPr>
          <p:cNvPr id="8" name="山形 7"/>
          <p:cNvSpPr/>
          <p:nvPr/>
        </p:nvSpPr>
        <p:spPr>
          <a:xfrm>
            <a:off x="4313340" y="2477274"/>
            <a:ext cx="912272" cy="1156475"/>
          </a:xfrm>
          <a:prstGeom prst="chevron">
            <a:avLst>
              <a:gd name="adj" fmla="val 6231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テキスト ボックス 8"/>
          <p:cNvSpPr txBox="1"/>
          <p:nvPr/>
        </p:nvSpPr>
        <p:spPr>
          <a:xfrm>
            <a:off x="5550794" y="4121239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Raleway" panose="020B0503030101060003"/>
              </a:rPr>
              <a:t>Regional Advisors</a:t>
            </a:r>
            <a:endParaRPr kumimoji="1" lang="ja-JP" altLang="en-US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4255862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66" y="1"/>
            <a:ext cx="10298249" cy="1254729"/>
          </a:xfrm>
        </p:spPr>
        <p:txBody>
          <a:bodyPr>
            <a:normAutofit/>
          </a:bodyPr>
          <a:lstStyle/>
          <a:p>
            <a:r>
              <a:rPr lang="en-US" sz="3733" dirty="0">
                <a:latin typeface="AR Brush5 Bold" panose="020B0803010101010101" pitchFamily="34" charset="0"/>
              </a:rPr>
              <a:t>FIRST LEVEL: CONTRACTING ORGANIZATION</a:t>
            </a:r>
            <a:endParaRPr lang="en-US" sz="3733" dirty="0">
              <a:latin typeface="AR Brush5 Bold" panose="020B0803010101010101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936" y="1439396"/>
            <a:ext cx="53769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bg1"/>
                </a:solidFill>
              </a:rPr>
              <a:t>Contracting Organization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Management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Supervisor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Co-workers</a:t>
            </a: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ja-JP" sz="2000" dirty="0">
                <a:solidFill>
                  <a:schemeClr val="bg1"/>
                </a:solidFill>
              </a:rPr>
              <a:t>First stop for school, work, and </a:t>
            </a:r>
            <a:r>
              <a:rPr lang="en-US" altLang="ja-JP" sz="2000" dirty="0">
                <a:solidFill>
                  <a:schemeClr val="bg1"/>
                </a:solidFill>
              </a:rPr>
              <a:t>housing related </a:t>
            </a:r>
            <a:r>
              <a:rPr lang="en-US" altLang="ja-JP" sz="2000" dirty="0">
                <a:solidFill>
                  <a:schemeClr val="bg1"/>
                </a:solidFill>
              </a:rPr>
              <a:t>information, issues, and </a:t>
            </a:r>
            <a:r>
              <a:rPr lang="en-US" altLang="ja-JP" sz="2000" dirty="0">
                <a:solidFill>
                  <a:schemeClr val="bg1"/>
                </a:solidFill>
              </a:rPr>
              <a:t>questions.</a:t>
            </a:r>
            <a:endParaRPr lang="en-US" altLang="ja-JP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ja-JP" sz="2000" dirty="0">
                <a:solidFill>
                  <a:schemeClr val="bg1"/>
                </a:solidFill>
              </a:rPr>
              <a:t>Know your specific situation and </a:t>
            </a:r>
            <a:r>
              <a:rPr lang="en-US" altLang="ja-JP" sz="2000" dirty="0">
                <a:solidFill>
                  <a:schemeClr val="bg1"/>
                </a:solidFill>
              </a:rPr>
              <a:t>contract.</a:t>
            </a:r>
            <a:endParaRPr lang="en-US" altLang="ja-JP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kumimoji="1" lang="ja-JP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828907" y="143939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Remember: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Maintain a good working relationship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Maintain communication and work together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>
                <a:solidFill>
                  <a:schemeClr val="bg1"/>
                </a:solidFill>
              </a:rPr>
              <a:t>If unable to build </a:t>
            </a:r>
            <a:r>
              <a:rPr lang="en-US" altLang="ja-JP" sz="2000" dirty="0">
                <a:solidFill>
                  <a:schemeClr val="bg1"/>
                </a:solidFill>
              </a:rPr>
              <a:t>a good relationship with your </a:t>
            </a:r>
            <a:r>
              <a:rPr lang="en-US" altLang="ja-JP" sz="2000" dirty="0">
                <a:solidFill>
                  <a:schemeClr val="bg1"/>
                </a:solidFill>
              </a:rPr>
              <a:t>supervisor…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marL="170684" lvl="1">
              <a:buSzPct val="70000"/>
            </a:pPr>
            <a:endParaRPr lang="en-US" altLang="ja-JP" sz="2400" dirty="0">
              <a:solidFill>
                <a:schemeClr val="bg1"/>
              </a:solidFill>
            </a:endParaRPr>
          </a:p>
          <a:p>
            <a:pPr marL="414518" lvl="2" algn="ctr">
              <a:buSzPct val="70000"/>
            </a:pPr>
            <a:r>
              <a:rPr lang="en-US" altLang="ja-JP" sz="2000" dirty="0">
                <a:solidFill>
                  <a:schemeClr val="bg1"/>
                </a:solidFill>
              </a:rPr>
              <a:t>Find another co-worker who can help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endParaRPr lang="en-US" altLang="ja-JP" sz="2400" dirty="0"/>
          </a:p>
          <a:p>
            <a:pPr marL="170684" lvl="1">
              <a:buSzPct val="70000"/>
            </a:pPr>
            <a:r>
              <a:rPr lang="en-US" altLang="ja-JP" sz="2000" dirty="0">
                <a:solidFill>
                  <a:schemeClr val="bg1"/>
                </a:solidFill>
              </a:rPr>
              <a:t>Your supervisor: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May be new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May make mistakes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May be busy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chemeClr val="bg1"/>
                </a:solidFill>
              </a:rPr>
              <a:t> May also be useless/non-existent</a:t>
            </a:r>
          </a:p>
          <a:p>
            <a:endParaRPr kumimoji="1" lang="ja-JP" alt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8876907" y="3067850"/>
            <a:ext cx="772660" cy="62476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66" y="1"/>
            <a:ext cx="10749010" cy="1493947"/>
          </a:xfrm>
        </p:spPr>
        <p:txBody>
          <a:bodyPr>
            <a:normAutofit/>
          </a:bodyPr>
          <a:lstStyle/>
          <a:p>
            <a:r>
              <a:rPr lang="en-US" sz="3733" dirty="0">
                <a:latin typeface="AR Brush5 Bold" panose="020B0803010101010101" pitchFamily="34" charset="0"/>
              </a:rPr>
              <a:t>FIRST LEVEL: CONTRACTING ORGANIZATION</a:t>
            </a:r>
            <a:endParaRPr lang="en-US" sz="3733" dirty="0">
              <a:latin typeface="AR Brush5 Bold" panose="020B0803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066" y="1794599"/>
            <a:ext cx="1060080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+mj-lt"/>
              </a:rPr>
              <a:t>JETs </a:t>
            </a:r>
            <a:r>
              <a:rPr lang="en-US" altLang="ja-JP" sz="3200" dirty="0">
                <a:solidFill>
                  <a:schemeClr val="bg1"/>
                </a:solidFill>
                <a:latin typeface="+mj-lt"/>
              </a:rPr>
              <a:t>are expected to go</a:t>
            </a:r>
            <a:r>
              <a:rPr lang="ja-JP" alt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+mj-lt"/>
              </a:rPr>
              <a:t>to their supervisor and CO first with questions and problems.</a:t>
            </a:r>
          </a:p>
          <a:p>
            <a:endParaRPr lang="en-US" altLang="ja-JP" sz="3200" dirty="0">
              <a:solidFill>
                <a:schemeClr val="bg1"/>
              </a:solidFill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  <a:latin typeface="+mj-lt"/>
              </a:rPr>
              <a:t> Talk to your CO before contacting a PA</a:t>
            </a:r>
            <a:endParaRPr lang="ja-JP" altLang="en-US" sz="2800" dirty="0">
              <a:solidFill>
                <a:schemeClr val="bg1"/>
              </a:solidFill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  <a:latin typeface="+mj-lt"/>
              </a:rPr>
              <a:t> Talk to your CO to contact CLAIR</a:t>
            </a: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  <a:latin typeface="+mj-lt"/>
              </a:rPr>
              <a:t> Apply to your CO for Counseling Subsidy (50% or up to 20,000 yen) </a:t>
            </a: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chemeClr val="bg1"/>
                </a:solidFill>
                <a:latin typeface="+mj-lt"/>
              </a:rPr>
              <a:t> CLAIR is working to strengthen training and support for COs</a:t>
            </a:r>
          </a:p>
          <a:p>
            <a:endParaRPr lang="en-US" altLang="ja-JP" sz="3200" dirty="0"/>
          </a:p>
          <a:p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0"/>
            <a:ext cx="12192000" cy="4836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27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-1" y="0"/>
            <a:ext cx="12192000" cy="4836957"/>
          </a:xfrm>
          <a:prstGeom prst="rect">
            <a:avLst/>
          </a:prstGeom>
          <a:solidFill>
            <a:schemeClr val="accent6">
              <a:lumMod val="5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380011" y="942876"/>
            <a:ext cx="11526981" cy="5545555"/>
          </a:xfrm>
          <a:prstGeom prst="rect">
            <a:avLst/>
          </a:prstGeom>
          <a:noFill/>
        </p:spPr>
        <p:txBody>
          <a:bodyPr wrap="square" lIns="0" numCol="2" spcCol="457200" rtlCol="0">
            <a:no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3 PAs in Niigata </a:t>
            </a:r>
            <a:r>
              <a:rPr lang="en-US" altLang="ja-JP" sz="3200" dirty="0">
                <a:solidFill>
                  <a:schemeClr val="bg1"/>
                </a:solidFill>
              </a:rPr>
              <a:t>Prefecture</a:t>
            </a: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CIR </a:t>
            </a:r>
            <a:r>
              <a:rPr lang="en-US" altLang="ja-JP" sz="2400" dirty="0">
                <a:solidFill>
                  <a:schemeClr val="bg1"/>
                </a:solidFill>
              </a:rPr>
              <a:t>PA = </a:t>
            </a:r>
            <a:r>
              <a:rPr lang="en-US" altLang="ja-JP" sz="2400" dirty="0">
                <a:solidFill>
                  <a:schemeClr val="bg1"/>
                </a:solidFill>
              </a:rPr>
              <a:t>Ana Puente</a:t>
            </a: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chemeClr val="bg1"/>
                </a:solidFill>
              </a:rPr>
              <a:t> ALT </a:t>
            </a:r>
            <a:r>
              <a:rPr lang="en-US" altLang="ja-JP" sz="2400" dirty="0">
                <a:solidFill>
                  <a:schemeClr val="bg1"/>
                </a:solidFill>
              </a:rPr>
              <a:t>PA = </a:t>
            </a:r>
            <a:r>
              <a:rPr lang="en-US" altLang="ja-JP" sz="2400" dirty="0">
                <a:solidFill>
                  <a:schemeClr val="bg1"/>
                </a:solidFill>
              </a:rPr>
              <a:t>Daniel Taylor-</a:t>
            </a:r>
            <a:r>
              <a:rPr lang="en-US" altLang="ja-JP" sz="2400" dirty="0" err="1">
                <a:solidFill>
                  <a:schemeClr val="bg1"/>
                </a:solidFill>
              </a:rPr>
              <a:t>Protopapa</a:t>
            </a:r>
            <a:endParaRPr lang="en-US" altLang="ja-JP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Japanese PA (JPA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u"/>
            </a:pPr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Important </a:t>
            </a:r>
            <a:r>
              <a:rPr lang="en-US" altLang="ja-JP" sz="2400" dirty="0">
                <a:solidFill>
                  <a:schemeClr val="bg1"/>
                </a:solidFill>
              </a:rPr>
              <a:t>because: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Have </a:t>
            </a:r>
            <a:r>
              <a:rPr lang="en-US" altLang="ja-JP" sz="2400" dirty="0">
                <a:solidFill>
                  <a:schemeClr val="bg1"/>
                </a:solidFill>
              </a:rPr>
              <a:t>access to lots of information and </a:t>
            </a:r>
            <a:r>
              <a:rPr lang="en-US" altLang="ja-JP" sz="2400" dirty="0">
                <a:solidFill>
                  <a:schemeClr val="bg1"/>
                </a:solidFill>
              </a:rPr>
              <a:t>resources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Experience </a:t>
            </a:r>
            <a:r>
              <a:rPr lang="en-US" altLang="ja-JP" sz="2400" dirty="0">
                <a:solidFill>
                  <a:schemeClr val="bg1"/>
                </a:solidFill>
              </a:rPr>
              <a:t>with Japanese </a:t>
            </a:r>
            <a:r>
              <a:rPr lang="en-US" altLang="ja-JP" sz="2400" dirty="0" smtClean="0">
                <a:solidFill>
                  <a:schemeClr val="bg1"/>
                </a:solidFill>
              </a:rPr>
              <a:t>offices (and schools*)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Can </a:t>
            </a:r>
            <a:r>
              <a:rPr lang="en-US" altLang="ja-JP" sz="2400" dirty="0">
                <a:solidFill>
                  <a:schemeClr val="bg1"/>
                </a:solidFill>
              </a:rPr>
              <a:t>contact CLAIR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Required to maintain confidentiality </a:t>
            </a:r>
          </a:p>
          <a:p>
            <a:pPr marL="990575" lvl="1" indent="-380990">
              <a:buSzPct val="70000"/>
              <a:buFont typeface="Arial"/>
              <a:buChar char="•"/>
            </a:pPr>
            <a:endParaRPr lang="en-US" altLang="ja-JP" sz="2400" dirty="0" smtClean="0"/>
          </a:p>
          <a:p>
            <a:pPr marL="990575" lvl="1" indent="-380990">
              <a:buSzPct val="70000"/>
              <a:buFont typeface="Arial"/>
              <a:buChar char="•"/>
            </a:pPr>
            <a:endParaRPr lang="en-US" altLang="ja-JP" sz="2400" dirty="0"/>
          </a:p>
          <a:p>
            <a:r>
              <a:rPr lang="en-US" altLang="ja-JP" sz="2400" dirty="0"/>
              <a:t>Remember</a:t>
            </a:r>
            <a:r>
              <a:rPr lang="en-US" altLang="ja-JP" sz="2400" dirty="0"/>
              <a:t>:</a:t>
            </a:r>
          </a:p>
          <a:p>
            <a:pPr marL="990575" lvl="1" indent="-380990">
              <a:buSzPct val="70000"/>
              <a:buFont typeface="Arial"/>
              <a:buChar char="•"/>
            </a:pPr>
            <a:r>
              <a:rPr lang="en-US" altLang="ja-JP" sz="2400" dirty="0"/>
              <a:t>May not </a:t>
            </a:r>
            <a:r>
              <a:rPr lang="en-US" altLang="ja-JP" sz="2400" dirty="0"/>
              <a:t>necessarily agree </a:t>
            </a:r>
            <a:r>
              <a:rPr lang="en-US" altLang="ja-JP" sz="2400" dirty="0"/>
              <a:t>with you</a:t>
            </a:r>
            <a:endParaRPr lang="en-US" altLang="ja-JP" sz="2400" dirty="0"/>
          </a:p>
          <a:p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" y="75223"/>
            <a:ext cx="12191997" cy="1302816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4000" b="1" dirty="0">
                <a:solidFill>
                  <a:schemeClr val="bg1"/>
                </a:solidFill>
                <a:latin typeface="AR Brush5 Bold" panose="020B0803010101010101" pitchFamily="34" charset="0"/>
              </a:rPr>
              <a:t>SECOND LEVEL: PREFECTURAL ADVISORS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4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371" y="701371"/>
            <a:ext cx="10985344" cy="474780"/>
          </a:xfrm>
        </p:spPr>
        <p:txBody>
          <a:bodyPr>
            <a:no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AR Brush5 Bold" panose="020B0803010101010101" pitchFamily="34" charset="0"/>
              </a:rPr>
              <a:t>PREFECTURAL </a:t>
            </a:r>
            <a:r>
              <a:rPr lang="en-US" sz="3733" dirty="0" smtClean="0">
                <a:solidFill>
                  <a:schemeClr val="bg1"/>
                </a:solidFill>
                <a:latin typeface="AR Brush5 Bold" panose="020B0803010101010101" pitchFamily="34" charset="0"/>
              </a:rPr>
              <a:t>ADVISORS</a:t>
            </a:r>
            <a:r>
              <a:rPr lang="en-US" sz="3733" dirty="0">
                <a:solidFill>
                  <a:schemeClr val="bg1"/>
                </a:solidFill>
                <a:latin typeface="AR Brush5 Bold" panose="020B0803010101010101" pitchFamily="34" charset="0"/>
              </a:rPr>
              <a:t>...</a:t>
            </a:r>
            <a:endParaRPr lang="en-US" sz="3733" dirty="0">
              <a:solidFill>
                <a:schemeClr val="bg1"/>
              </a:solidFill>
              <a:latin typeface="AR Brush5 Bold" panose="020B0803010101010101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892" y="1425492"/>
            <a:ext cx="665381" cy="66538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0885" y="1499627"/>
            <a:ext cx="792877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+mj-lt"/>
              </a:rPr>
              <a:t>Act as a confidential consultants for JETs with serious issues</a:t>
            </a:r>
          </a:p>
        </p:txBody>
      </p:sp>
      <p:sp>
        <p:nvSpPr>
          <p:cNvPr id="8" name="Oval 7"/>
          <p:cNvSpPr/>
          <p:nvPr/>
        </p:nvSpPr>
        <p:spPr>
          <a:xfrm>
            <a:off x="1043892" y="2589555"/>
            <a:ext cx="665381" cy="665381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0884" y="2632236"/>
            <a:ext cx="9113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latin typeface="+mj-lt"/>
              </a:rPr>
              <a:t>Distribute vital information via email (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PLEASE CHECK YOUR EMAIL REGULARLY</a:t>
            </a:r>
            <a:r>
              <a:rPr lang="en-US" sz="2133" b="1" dirty="0">
                <a:latin typeface="+mj-lt"/>
              </a:rPr>
              <a:t>)</a:t>
            </a:r>
            <a:endParaRPr lang="en-US" sz="2133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3892" y="3753618"/>
            <a:ext cx="665381" cy="665381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3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0884" y="3887877"/>
            <a:ext cx="9657755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latin typeface="+mj-lt"/>
              </a:rPr>
              <a:t>Work with relevant groups to hold annual work events (e.g. orientations)</a:t>
            </a:r>
          </a:p>
          <a:p>
            <a:endParaRPr lang="en-US" sz="2133" b="1" dirty="0">
              <a:latin typeface="Raleway" panose="020B00030301010600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3380" y="4917680"/>
            <a:ext cx="665381" cy="665381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4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0884" y="5061316"/>
            <a:ext cx="84513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latin typeface="+mj-lt"/>
              </a:rPr>
              <a:t>Contact RAs to confirm safety of all JETS after a natural disaster</a:t>
            </a:r>
            <a:endParaRPr lang="en-US" sz="2133" b="1" dirty="0">
              <a:latin typeface="+mj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3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67" y="2"/>
            <a:ext cx="10156582" cy="1287886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AR Brush5 Bold" panose="020B0803010101010101" pitchFamily="34" charset="0"/>
              </a:rPr>
              <a:t>HOWEVER...</a:t>
            </a:r>
            <a:endParaRPr lang="en-US" sz="4400" dirty="0">
              <a:latin typeface="AR Brush5 Bold" panose="020B08030101010101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066" y="1450335"/>
            <a:ext cx="106008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70000"/>
            </a:pPr>
            <a:r>
              <a:rPr lang="en-US" altLang="ja-JP" sz="2000" b="1" dirty="0">
                <a:solidFill>
                  <a:schemeClr val="bg1"/>
                </a:solidFill>
              </a:rPr>
              <a:t>PAs do not know </a:t>
            </a:r>
            <a:r>
              <a:rPr lang="en-US" altLang="ja-JP" sz="2000" b="1" dirty="0">
                <a:solidFill>
                  <a:schemeClr val="bg1"/>
                </a:solidFill>
              </a:rPr>
              <a:t>everything</a:t>
            </a:r>
          </a:p>
          <a:p>
            <a:pPr>
              <a:lnSpc>
                <a:spcPct val="80000"/>
              </a:lnSpc>
              <a:buSzPct val="70000"/>
            </a:pPr>
            <a:endParaRPr lang="en-US" altLang="ja-JP" sz="2000" dirty="0">
              <a:solidFill>
                <a:schemeClr val="bg1"/>
              </a:solidFill>
            </a:endParaRPr>
          </a:p>
          <a:p>
            <a:pPr marL="457189" indent="-457189">
              <a:lnSpc>
                <a:spcPct val="80000"/>
              </a:lnSpc>
              <a:buSzPct val="70000"/>
              <a:buFont typeface="Arial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We may make </a:t>
            </a:r>
            <a:r>
              <a:rPr lang="en-US" altLang="ja-JP" sz="2000" dirty="0">
                <a:solidFill>
                  <a:schemeClr val="bg1"/>
                </a:solidFill>
              </a:rPr>
              <a:t>mistakes.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marL="457189" indent="-457189">
              <a:lnSpc>
                <a:spcPct val="80000"/>
              </a:lnSpc>
              <a:buSzPct val="70000"/>
              <a:buFont typeface="Arial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We’ll always try to help and be there for you, but being PA is in addition to our other work. We get busy too. Please be </a:t>
            </a:r>
            <a:r>
              <a:rPr lang="en-US" altLang="ja-JP" sz="2000" dirty="0">
                <a:solidFill>
                  <a:schemeClr val="bg1"/>
                </a:solidFill>
              </a:rPr>
              <a:t>patient.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marL="323080" lvl="1" indent="-457189">
              <a:lnSpc>
                <a:spcPct val="8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We are available during our </a:t>
            </a:r>
            <a:r>
              <a:rPr lang="en-US" altLang="ja-JP" sz="2000" b="1" dirty="0">
                <a:solidFill>
                  <a:schemeClr val="bg1"/>
                </a:solidFill>
              </a:rPr>
              <a:t>regular work hours</a:t>
            </a:r>
            <a:r>
              <a:rPr lang="en-US" altLang="ja-JP" sz="2000" dirty="0">
                <a:solidFill>
                  <a:schemeClr val="bg1"/>
                </a:solidFill>
              </a:rPr>
              <a:t>. </a:t>
            </a:r>
          </a:p>
          <a:p>
            <a:pPr marL="323080" lvl="1" indent="-457189">
              <a:lnSpc>
                <a:spcPct val="8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Please </a:t>
            </a:r>
            <a:r>
              <a:rPr lang="en-US" altLang="ja-JP" sz="2000" dirty="0">
                <a:solidFill>
                  <a:schemeClr val="bg1"/>
                </a:solidFill>
              </a:rPr>
              <a:t>contact us outside of these work hours only for </a:t>
            </a:r>
            <a:r>
              <a:rPr lang="en-US" altLang="ja-JP" sz="2000" b="1" dirty="0">
                <a:solidFill>
                  <a:schemeClr val="bg1"/>
                </a:solidFill>
              </a:rPr>
              <a:t>EMERGENCIES</a:t>
            </a:r>
            <a:r>
              <a:rPr lang="en-US" altLang="ja-JP" sz="2000" dirty="0">
                <a:solidFill>
                  <a:schemeClr val="bg1"/>
                </a:solidFill>
              </a:rPr>
              <a:t>.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marL="323080" lvl="1" indent="-457189">
              <a:lnSpc>
                <a:spcPct val="8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Please use </a:t>
            </a:r>
            <a:r>
              <a:rPr lang="en-US" altLang="ja-JP" sz="2000" b="1" dirty="0">
                <a:solidFill>
                  <a:schemeClr val="bg1"/>
                </a:solidFill>
              </a:rPr>
              <a:t>e-mail</a:t>
            </a:r>
            <a:r>
              <a:rPr lang="en-US" altLang="ja-JP" sz="2000" dirty="0">
                <a:solidFill>
                  <a:schemeClr val="bg1"/>
                </a:solidFill>
              </a:rPr>
              <a:t> to contact us. Phone is acceptable as well but is best scheduled ahead of time.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marL="457189" indent="-457189">
              <a:lnSpc>
                <a:spcPct val="8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We do </a:t>
            </a:r>
            <a:r>
              <a:rPr lang="en-US" altLang="ja-JP" sz="2000" b="1" dirty="0">
                <a:solidFill>
                  <a:schemeClr val="bg1"/>
                </a:solidFill>
              </a:rPr>
              <a:t>not</a:t>
            </a:r>
            <a:r>
              <a:rPr lang="en-US" altLang="ja-JP" sz="2000" dirty="0">
                <a:solidFill>
                  <a:schemeClr val="bg1"/>
                </a:solidFill>
              </a:rPr>
              <a:t> hold any authority over you and are </a:t>
            </a:r>
            <a:r>
              <a:rPr lang="en-US" altLang="ja-JP" sz="2000" b="1" u="sng" dirty="0">
                <a:solidFill>
                  <a:schemeClr val="bg1"/>
                </a:solidFill>
              </a:rPr>
              <a:t>not</a:t>
            </a:r>
            <a:r>
              <a:rPr lang="en-US" altLang="ja-JP" sz="2000" dirty="0">
                <a:solidFill>
                  <a:schemeClr val="bg1"/>
                </a:solidFill>
              </a:rPr>
              <a:t> your </a:t>
            </a:r>
            <a:r>
              <a:rPr lang="en-US" altLang="ja-JP" sz="2000" dirty="0">
                <a:solidFill>
                  <a:schemeClr val="bg1"/>
                </a:solidFill>
              </a:rPr>
              <a:t>bosses.</a:t>
            </a:r>
          </a:p>
          <a:p>
            <a:pPr>
              <a:lnSpc>
                <a:spcPct val="80000"/>
              </a:lnSpc>
              <a:buSzPct val="70000"/>
            </a:pPr>
            <a:endParaRPr lang="en-US" altLang="ja-JP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70000"/>
            </a:pPr>
            <a:r>
              <a:rPr lang="en-US" altLang="ja-JP" sz="2000" dirty="0">
                <a:solidFill>
                  <a:schemeClr val="bg1"/>
                </a:solidFill>
              </a:rPr>
              <a:t>No, we cannot get you:</a:t>
            </a:r>
          </a:p>
          <a:p>
            <a:pPr marL="1066773" lvl="1" indent="-457189">
              <a:lnSpc>
                <a:spcPct val="80000"/>
              </a:lnSpc>
              <a:buSzPct val="70000"/>
              <a:buFont typeface="Arial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A </a:t>
            </a:r>
            <a:r>
              <a:rPr lang="en-US" altLang="ja-JP" sz="2000" dirty="0">
                <a:solidFill>
                  <a:schemeClr val="bg1"/>
                </a:solidFill>
              </a:rPr>
              <a:t>transfer</a:t>
            </a:r>
          </a:p>
          <a:p>
            <a:pPr marL="1066773" lvl="1" indent="-457189">
              <a:lnSpc>
                <a:spcPct val="80000"/>
              </a:lnSpc>
              <a:buSzPct val="70000"/>
              <a:buFont typeface="Arial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A </a:t>
            </a:r>
            <a:r>
              <a:rPr lang="en-US" altLang="ja-JP" sz="2000" dirty="0">
                <a:solidFill>
                  <a:schemeClr val="bg1"/>
                </a:solidFill>
              </a:rPr>
              <a:t>raise</a:t>
            </a:r>
          </a:p>
          <a:p>
            <a:pPr marL="1066773" lvl="1" indent="-457189">
              <a:lnSpc>
                <a:spcPct val="80000"/>
              </a:lnSpc>
              <a:buSzPct val="70000"/>
              <a:buFont typeface="Arial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Your </a:t>
            </a:r>
            <a:r>
              <a:rPr lang="en-US" altLang="ja-JP" sz="2000" dirty="0" err="1">
                <a:solidFill>
                  <a:schemeClr val="bg1"/>
                </a:solidFill>
              </a:rPr>
              <a:t>nenkyu</a:t>
            </a:r>
            <a:r>
              <a:rPr lang="en-US" altLang="ja-JP" sz="2000" dirty="0">
                <a:solidFill>
                  <a:schemeClr val="bg1"/>
                </a:solidFill>
              </a:rPr>
              <a:t> information </a:t>
            </a:r>
          </a:p>
          <a:p>
            <a:pPr marL="1066773" lvl="1" indent="-457189">
              <a:lnSpc>
                <a:spcPct val="80000"/>
              </a:lnSpc>
              <a:buSzPct val="70000"/>
              <a:buFont typeface="Arial"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A </a:t>
            </a:r>
            <a:r>
              <a:rPr lang="en-US" altLang="ja-JP" sz="2000" dirty="0">
                <a:solidFill>
                  <a:schemeClr val="bg1"/>
                </a:solidFill>
              </a:rPr>
              <a:t>new </a:t>
            </a:r>
            <a:r>
              <a:rPr lang="en-US" altLang="ja-JP" sz="2000" dirty="0" smtClean="0">
                <a:solidFill>
                  <a:schemeClr val="bg1"/>
                </a:solidFill>
              </a:rPr>
              <a:t>apartment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3496" y="1088921"/>
            <a:ext cx="6307730" cy="2775155"/>
          </a:xfrm>
        </p:spPr>
        <p:txBody>
          <a:bodyPr anchor="ctr"/>
          <a:lstStyle/>
          <a:p>
            <a:pPr algn="ctr"/>
            <a:r>
              <a:rPr kumimoji="1" lang="en-US" altLang="ja-JP" sz="5400" b="1" dirty="0" smtClean="0">
                <a:solidFill>
                  <a:schemeClr val="tx1"/>
                </a:solidFill>
                <a:latin typeface="AR Brush5 Extra" panose="020B0903010101010101" pitchFamily="34" charset="0"/>
              </a:rPr>
              <a:t>BUT… it can also be tough!</a:t>
            </a:r>
            <a:endParaRPr kumimoji="1" lang="ja-JP" altLang="en-US" sz="3200" b="1" dirty="0">
              <a:solidFill>
                <a:schemeClr val="tx1"/>
              </a:solidFill>
              <a:latin typeface="AR Brush5 Extra" panose="020B09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8257" y="882443"/>
            <a:ext cx="5190066" cy="54888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Hot Summers</a:t>
            </a:r>
          </a:p>
          <a:p>
            <a:pPr>
              <a:lnSpc>
                <a:spcPct val="150000"/>
              </a:lnSpc>
            </a:pPr>
            <a:r>
              <a:rPr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Countryside placement</a:t>
            </a:r>
          </a:p>
          <a:p>
            <a:pPr>
              <a:lnSpc>
                <a:spcPct val="150000"/>
              </a:lnSpc>
            </a:pPr>
            <a: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Driving</a:t>
            </a:r>
          </a:p>
          <a:p>
            <a:pPr>
              <a:lnSpc>
                <a:spcPct val="150000"/>
              </a:lnSpc>
            </a:pPr>
            <a:r>
              <a:rPr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First real job</a:t>
            </a:r>
          </a:p>
          <a:p>
            <a:pPr>
              <a:lnSpc>
                <a:spcPct val="150000"/>
              </a:lnSpc>
            </a:pPr>
            <a: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No familiar</a:t>
            </a:r>
            <a:b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kumimoji="1" lang="en-US" altLang="ja-JP" sz="4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support system</a:t>
            </a:r>
            <a:endParaRPr kumimoji="1" lang="ja-JP" altLang="en-US" sz="4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2479" y="15286"/>
            <a:ext cx="720000" cy="72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952"/>
          <a:stretch/>
        </p:blipFill>
        <p:spPr>
          <a:xfrm>
            <a:off x="5615658" y="3471728"/>
            <a:ext cx="5763405" cy="31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0"/>
            <a:ext cx="12192000" cy="4836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-1" y="0"/>
            <a:ext cx="12192000" cy="4836957"/>
          </a:xfrm>
          <a:prstGeom prst="rect">
            <a:avLst/>
          </a:prstGeom>
          <a:solidFill>
            <a:schemeClr val="accent6">
              <a:lumMod val="5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443868" y="1117997"/>
            <a:ext cx="11748131" cy="5545555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The following may and will usually have your answers!</a:t>
            </a:r>
          </a:p>
          <a:p>
            <a:endParaRPr kumimoji="1" lang="en-US" altLang="ja-JP" sz="2800" dirty="0">
              <a:solidFill>
                <a:schemeClr val="bg1"/>
              </a:solidFill>
              <a:latin typeface="+mj-lt"/>
            </a:endParaRPr>
          </a:p>
          <a:p>
            <a:pPr marL="990575" lvl="1" indent="-380990">
              <a:buFont typeface="Arial"/>
              <a:buChar char="•"/>
            </a:pP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General Information Handbook</a:t>
            </a:r>
          </a:p>
          <a:p>
            <a:pPr marL="990575" lvl="1" indent="-380990">
              <a:buFont typeface="Arial"/>
              <a:buChar char="•"/>
            </a:pP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The online </a:t>
            </a: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N</a:t>
            </a: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iigata Welcome Pack</a:t>
            </a:r>
          </a:p>
          <a:p>
            <a:pPr marL="990575" lvl="1" indent="-380990">
              <a:buFont typeface="Arial"/>
              <a:buChar char="•"/>
            </a:pP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Ajetniigata.com </a:t>
            </a:r>
            <a:endParaRPr kumimoji="1"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pPr marL="990575" lvl="1" indent="-380990">
              <a:buFont typeface="Arial"/>
              <a:buChar char="•"/>
            </a:pPr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Google</a:t>
            </a:r>
            <a:b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</a:br>
            <a:endParaRPr kumimoji="1"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pPr marL="152385"/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Please </a:t>
            </a: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read them </a:t>
            </a:r>
            <a:r>
              <a:rPr kumimoji="1" lang="en-US" altLang="ja-JP" sz="2800" b="1" dirty="0">
                <a:solidFill>
                  <a:schemeClr val="bg1"/>
                </a:solidFill>
                <a:latin typeface="+mj-lt"/>
              </a:rPr>
              <a:t>thoroughly</a:t>
            </a: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.  </a:t>
            </a:r>
            <a:r>
              <a:rPr kumimoji="1" lang="en-US" altLang="ja-JP" sz="2800" dirty="0">
                <a:solidFill>
                  <a:schemeClr val="bg1"/>
                </a:solidFill>
                <a:latin typeface="+mj-lt"/>
              </a:rPr>
              <a:t>It won’t make your vision any worse.</a:t>
            </a:r>
            <a:endParaRPr kumimoji="1" lang="ja-JP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1792" y="75222"/>
            <a:ext cx="8873419" cy="1409207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ja-JP" sz="4267" b="1" dirty="0">
                <a:solidFill>
                  <a:schemeClr val="bg1"/>
                </a:solidFill>
                <a:latin typeface="AR Brush5 Bold" panose="020B0803010101010101" pitchFamily="34" charset="0"/>
              </a:rPr>
              <a:t>AND</a:t>
            </a:r>
            <a:r>
              <a:rPr lang="ja-JP" altLang="en-US" sz="4267" b="1" dirty="0">
                <a:solidFill>
                  <a:schemeClr val="bg1"/>
                </a:solidFill>
                <a:latin typeface="AR Brush5 Bold" panose="020B0803010101010101" pitchFamily="34" charset="0"/>
              </a:rPr>
              <a:t> </a:t>
            </a:r>
            <a:r>
              <a:rPr lang="ja-JP" altLang="ja-JP" sz="4267" b="1" dirty="0">
                <a:solidFill>
                  <a:schemeClr val="bg1"/>
                </a:solidFill>
                <a:latin typeface="AR Brush5 Bold" panose="020B0803010101010101" pitchFamily="34" charset="0"/>
              </a:rPr>
              <a:t>R</a:t>
            </a:r>
            <a:r>
              <a:rPr lang="en-US" altLang="ja-JP" sz="4267" b="1" dirty="0">
                <a:solidFill>
                  <a:schemeClr val="bg1"/>
                </a:solidFill>
                <a:latin typeface="AR Brush5 Bold" panose="020B0803010101010101" pitchFamily="34" charset="0"/>
              </a:rPr>
              <a:t>EMEMBER...</a:t>
            </a:r>
            <a:endParaRPr lang="en-US" sz="4267" b="1" dirty="0">
              <a:solidFill>
                <a:schemeClr val="bg1"/>
              </a:solidFill>
              <a:latin typeface="AR Brush5 Bold" panose="020B0803010101010101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0"/>
            <a:ext cx="12192000" cy="4836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-1" y="0"/>
            <a:ext cx="12192001" cy="4836957"/>
          </a:xfrm>
          <a:prstGeom prst="rect">
            <a:avLst/>
          </a:prstGeom>
          <a:solidFill>
            <a:schemeClr val="accent6">
              <a:lumMod val="5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546899" y="860419"/>
            <a:ext cx="11748131" cy="5545555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JET volunteers who help out others in </a:t>
            </a:r>
            <a:r>
              <a:rPr lang="en-US" altLang="ja-JP" sz="2400" dirty="0">
                <a:solidFill>
                  <a:schemeClr val="bg1"/>
                </a:solidFill>
              </a:rPr>
              <a:t>their respective areas.</a:t>
            </a:r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Important because</a:t>
            </a:r>
            <a:r>
              <a:rPr lang="en-US" altLang="ja-JP" sz="2400" dirty="0">
                <a:solidFill>
                  <a:schemeClr val="bg1"/>
                </a:solidFill>
              </a:rPr>
              <a:t>:</a:t>
            </a: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Welcome new JETs and try to help them acclimate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May </a:t>
            </a:r>
            <a:r>
              <a:rPr lang="en-US" altLang="ja-JP" sz="2400" dirty="0">
                <a:solidFill>
                  <a:schemeClr val="bg1"/>
                </a:solidFill>
              </a:rPr>
              <a:t>have experienced the exact same problems </a:t>
            </a:r>
            <a:r>
              <a:rPr lang="en-US" altLang="ja-JP" sz="2400" dirty="0">
                <a:solidFill>
                  <a:schemeClr val="bg1"/>
                </a:solidFill>
              </a:rPr>
              <a:t>new JETs will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Answer questions and provide information about daily life in the region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Help JETs get the help they need when they cannot handle the issue personally</a:t>
            </a:r>
          </a:p>
          <a:p>
            <a:pPr marL="380990" indent="-380990">
              <a:buSzPct val="70000"/>
              <a:buFont typeface="Arial"/>
              <a:buChar char="•"/>
            </a:pPr>
            <a:r>
              <a:rPr lang="en-US" altLang="ja-JP" sz="2400" dirty="0">
                <a:solidFill>
                  <a:schemeClr val="bg1"/>
                </a:solidFill>
              </a:rPr>
              <a:t>Contact JETs to confirm their safety after a natural disaster or other emergency event has taken place and report the results to the PAs</a:t>
            </a:r>
            <a:endParaRPr lang="en-US" altLang="ja-JP" sz="2400" dirty="0">
              <a:solidFill>
                <a:schemeClr val="bg1"/>
              </a:solidFill>
            </a:endParaRPr>
          </a:p>
          <a:p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en-US" altLang="ja-JP" sz="2400" b="1" dirty="0" smtClean="0"/>
              <a:t>Remember</a:t>
            </a:r>
            <a:r>
              <a:rPr kumimoji="1" lang="en-US" altLang="ja-JP" sz="2400" b="1" dirty="0"/>
              <a:t>:</a:t>
            </a:r>
          </a:p>
          <a:p>
            <a:pPr marL="380990" indent="-380990">
              <a:buFont typeface="Arial"/>
              <a:buChar char="•"/>
            </a:pPr>
            <a:r>
              <a:rPr kumimoji="1" lang="en-US" altLang="ja-JP" sz="2400" b="1" dirty="0"/>
              <a:t>The RA position is a volunteer position</a:t>
            </a:r>
          </a:p>
          <a:p>
            <a:pPr marL="380990" indent="-380990">
              <a:buFont typeface="Arial"/>
              <a:buChar char="•"/>
            </a:pPr>
            <a:r>
              <a:rPr kumimoji="1" lang="en-US" altLang="ja-JP" sz="2400" b="1" dirty="0"/>
              <a:t>Not for serious work or personal problems</a:t>
            </a:r>
            <a:endParaRPr kumimoji="1" lang="ja-JP" alt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69825" y="115909"/>
            <a:ext cx="10328733" cy="1304125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4267" b="1" dirty="0">
                <a:solidFill>
                  <a:schemeClr val="bg1"/>
                </a:solidFill>
                <a:latin typeface="AR Brush5 Bold" panose="020B0803010101010101" pitchFamily="34" charset="0"/>
              </a:rPr>
              <a:t>ADDITIONAL LEVEL: REGIONAL ADVISORS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60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292851"/>
            <a:ext cx="2844800" cy="364067"/>
          </a:xfrm>
        </p:spPr>
        <p:txBody>
          <a:bodyPr/>
          <a:lstStyle/>
          <a:p>
            <a:fld id="{D60D1EDE-7116-2443-9BDD-368CE5B37660}" type="slidenum">
              <a:rPr lang="en-US" smtClean="0"/>
              <a:t>32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7" name="Freeform 156"/>
          <p:cNvSpPr/>
          <p:nvPr/>
        </p:nvSpPr>
        <p:spPr>
          <a:xfrm>
            <a:off x="4911319" y="0"/>
            <a:ext cx="7280680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0" name="Freeform 149"/>
          <p:cNvSpPr/>
          <p:nvPr/>
        </p:nvSpPr>
        <p:spPr>
          <a:xfrm>
            <a:off x="5688093" y="0"/>
            <a:ext cx="6770305" cy="685800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6">
              <a:lumMod val="50000"/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0" name="Rectangle 159"/>
          <p:cNvSpPr/>
          <p:nvPr/>
        </p:nvSpPr>
        <p:spPr>
          <a:xfrm>
            <a:off x="278120" y="321435"/>
            <a:ext cx="7656904" cy="66678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3733" b="1" dirty="0">
                <a:latin typeface="AR Brush5 Bold" panose="020B0803010101010101" pitchFamily="34" charset="0"/>
              </a:rPr>
              <a:t>ADDITIONAL SOURCES OF SUPPORT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120" y="1397495"/>
            <a:ext cx="7136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Counseling provided by CLAIR</a:t>
            </a:r>
          </a:p>
          <a:p>
            <a:pPr marL="380990" indent="-380990">
              <a:buFont typeface="Arial"/>
              <a:buChar char="•"/>
            </a:pPr>
            <a:r>
              <a:rPr lang="en-US" sz="2400" dirty="0"/>
              <a:t>JET Mental Health Counseling Assistance Program</a:t>
            </a:r>
          </a:p>
          <a:p>
            <a:pPr marL="380990" indent="-380990">
              <a:buFont typeface="Arial"/>
              <a:buChar char="•"/>
            </a:pPr>
            <a:r>
              <a:rPr lang="en-US" sz="2400" dirty="0"/>
              <a:t>JET Online Counseling Service (Free)</a:t>
            </a:r>
          </a:p>
          <a:p>
            <a:pPr marL="990575" lvl="1" indent="-380990">
              <a:buFont typeface="Arial"/>
              <a:buChar char="•"/>
            </a:pPr>
            <a:r>
              <a:rPr lang="en-US" sz="2400" dirty="0"/>
              <a:t>Web mail</a:t>
            </a:r>
          </a:p>
          <a:p>
            <a:pPr marL="990575" lvl="1" indent="-380990">
              <a:buFont typeface="Arial"/>
              <a:buChar char="•"/>
            </a:pPr>
            <a:r>
              <a:rPr lang="en-US" sz="2400" dirty="0"/>
              <a:t>Skype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Other</a:t>
            </a:r>
          </a:p>
          <a:p>
            <a:pPr marL="380990" indent="-380990">
              <a:buFont typeface="Arial"/>
              <a:buChar char="•"/>
            </a:pPr>
            <a:r>
              <a:rPr lang="en-US" sz="2400" dirty="0"/>
              <a:t>Tokyo English Life Line (TELL)</a:t>
            </a:r>
          </a:p>
          <a:p>
            <a:pPr marL="990575" lvl="1" indent="-380990">
              <a:buFont typeface="Arial"/>
              <a:buChar char="•"/>
            </a:pPr>
            <a:r>
              <a:rPr lang="en-US" sz="2400" dirty="0"/>
              <a:t>03-5774-0992</a:t>
            </a:r>
          </a:p>
          <a:p>
            <a:pPr marL="990575" lvl="1" indent="-380990">
              <a:buFont typeface="Arial"/>
              <a:buChar char="•"/>
            </a:pPr>
            <a:r>
              <a:rPr lang="en-US" sz="2400" dirty="0"/>
              <a:t>9:00-11:00pm</a:t>
            </a:r>
          </a:p>
          <a:p>
            <a:pPr marL="990575" lvl="1" indent="-380990">
              <a:buFont typeface="Arial"/>
              <a:buChar char="•"/>
            </a:pPr>
            <a:r>
              <a:rPr lang="en-US" sz="2400" dirty="0" err="1"/>
              <a:t>Telljo.com</a:t>
            </a:r>
            <a:endParaRPr lang="en-US" sz="2400" dirty="0"/>
          </a:p>
          <a:p>
            <a:pPr marL="380990" indent="-380990">
              <a:buFont typeface="Arial"/>
              <a:buChar char="•"/>
            </a:pPr>
            <a:endParaRPr lang="en-US" sz="2400" dirty="0"/>
          </a:p>
          <a:p>
            <a:pPr marL="990575" lvl="1" indent="-38099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2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Shape 1833"/>
          <p:cNvSpPr/>
          <p:nvPr/>
        </p:nvSpPr>
        <p:spPr>
          <a:xfrm>
            <a:off x="0" y="-16607"/>
            <a:ext cx="5675291" cy="6865844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sz="4267" dirty="0">
              <a:latin typeface="Raleway"/>
              <a:cs typeface="Raleway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6381" y="366915"/>
            <a:ext cx="5478911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 Brush5 Bold" panose="020B0803010101010101" pitchFamily="34" charset="0"/>
              </a:rPr>
              <a:t>BREAKING CONTRACT</a:t>
            </a:r>
            <a:endParaRPr lang="en-US" sz="4400" b="1" dirty="0">
              <a:solidFill>
                <a:schemeClr val="bg1"/>
              </a:solidFill>
              <a:latin typeface="AR Brush5 Bold" panose="020B08030101010101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430" y="1413936"/>
            <a:ext cx="4783916" cy="571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US" altLang="ja-JP" sz="2667" dirty="0">
                <a:solidFill>
                  <a:schemeClr val="bg1"/>
                </a:solidFill>
              </a:rPr>
              <a:t>Fairly common </a:t>
            </a:r>
          </a:p>
          <a:p>
            <a:pPr>
              <a:buSzPct val="70000"/>
            </a:pPr>
            <a:r>
              <a:rPr lang="en-US" altLang="ja-JP" sz="2400" dirty="0">
                <a:solidFill>
                  <a:schemeClr val="bg1"/>
                </a:solidFill>
              </a:rPr>
              <a:t>On average, 2.09 % of all JETs</a:t>
            </a:r>
          </a:p>
          <a:p>
            <a:pPr lvl="1">
              <a:buSzPct val="70000"/>
              <a:buFont typeface="Wingdings" panose="05000000000000000000" pitchFamily="2" charset="2"/>
              <a:buChar char="u"/>
            </a:pPr>
            <a:r>
              <a:rPr lang="en-US" altLang="ja-JP" sz="2933" dirty="0">
                <a:solidFill>
                  <a:schemeClr val="bg1"/>
                </a:solidFill>
              </a:rPr>
              <a:t> Niigata: </a:t>
            </a:r>
            <a:endParaRPr lang="en-US" altLang="ja-JP" sz="2933" dirty="0">
              <a:solidFill>
                <a:schemeClr val="bg1"/>
              </a:solidFill>
            </a:endParaRPr>
          </a:p>
          <a:p>
            <a:pPr lvl="2">
              <a:buSzPct val="70000"/>
              <a:buFont typeface="Wingdings" panose="05000000000000000000" pitchFamily="2" charset="2"/>
              <a:buChar char="u"/>
            </a:pPr>
            <a:r>
              <a:rPr lang="en-US" altLang="ja-JP" sz="2933" dirty="0">
                <a:solidFill>
                  <a:schemeClr val="bg1"/>
                </a:solidFill>
              </a:rPr>
              <a:t> </a:t>
            </a:r>
            <a:r>
              <a:rPr lang="en-US" altLang="ja-JP" sz="2933" dirty="0" smtClean="0">
                <a:solidFill>
                  <a:schemeClr val="bg1"/>
                </a:solidFill>
              </a:rPr>
              <a:t>2017-2018: 3 JETs</a:t>
            </a:r>
          </a:p>
          <a:p>
            <a:pPr lvl="2">
              <a:buSzPct val="70000"/>
              <a:buFont typeface="Wingdings" panose="05000000000000000000" pitchFamily="2" charset="2"/>
              <a:buChar char="u"/>
            </a:pPr>
            <a:r>
              <a:rPr lang="en-US" altLang="ja-JP" sz="2933" dirty="0" smtClean="0">
                <a:solidFill>
                  <a:schemeClr val="bg1"/>
                </a:solidFill>
              </a:rPr>
              <a:t> 2016-2017</a:t>
            </a:r>
            <a:r>
              <a:rPr lang="en-US" altLang="ja-JP" sz="2933" dirty="0">
                <a:solidFill>
                  <a:schemeClr val="bg1"/>
                </a:solidFill>
              </a:rPr>
              <a:t>: 4 JETs</a:t>
            </a:r>
            <a:endParaRPr lang="en-US" altLang="ja-JP" sz="2933" dirty="0">
              <a:solidFill>
                <a:schemeClr val="bg1"/>
              </a:solidFill>
            </a:endParaRPr>
          </a:p>
          <a:p>
            <a:pPr lvl="2">
              <a:buSzPct val="70000"/>
              <a:buFont typeface="Wingdings" panose="05000000000000000000" pitchFamily="2" charset="2"/>
              <a:buChar char="u"/>
            </a:pPr>
            <a:r>
              <a:rPr lang="en-US" altLang="ja-JP" sz="2933" dirty="0">
                <a:solidFill>
                  <a:schemeClr val="bg1"/>
                </a:solidFill>
              </a:rPr>
              <a:t> </a:t>
            </a:r>
            <a:r>
              <a:rPr lang="en-US" altLang="ja-JP" sz="2933" dirty="0">
                <a:solidFill>
                  <a:schemeClr val="bg1"/>
                </a:solidFill>
              </a:rPr>
              <a:t>2015-2016: </a:t>
            </a:r>
            <a:r>
              <a:rPr lang="en-US" altLang="ja-JP" sz="2933" dirty="0">
                <a:solidFill>
                  <a:schemeClr val="bg1"/>
                </a:solidFill>
              </a:rPr>
              <a:t>2 JETs</a:t>
            </a:r>
          </a:p>
          <a:p>
            <a:pPr lvl="2">
              <a:buSzPct val="70000"/>
              <a:buFont typeface="Wingdings" panose="05000000000000000000" pitchFamily="2" charset="2"/>
              <a:buChar char="u"/>
            </a:pPr>
            <a:r>
              <a:rPr lang="en-US" altLang="ja-JP" sz="2933" dirty="0">
                <a:solidFill>
                  <a:schemeClr val="bg1"/>
                </a:solidFill>
              </a:rPr>
              <a:t> </a:t>
            </a:r>
            <a:r>
              <a:rPr lang="en-US" altLang="ja-JP" sz="2933" dirty="0">
                <a:solidFill>
                  <a:schemeClr val="bg1"/>
                </a:solidFill>
              </a:rPr>
              <a:t>2014-2015: 2 </a:t>
            </a:r>
            <a:r>
              <a:rPr lang="en-US" altLang="ja-JP" sz="2933" dirty="0">
                <a:solidFill>
                  <a:schemeClr val="bg1"/>
                </a:solidFill>
              </a:rPr>
              <a:t>JETs</a:t>
            </a:r>
          </a:p>
          <a:p>
            <a:pPr>
              <a:buSzPct val="70000"/>
            </a:pPr>
            <a:r>
              <a:rPr lang="en-US" altLang="ja-JP" sz="2400" dirty="0" smtClean="0">
                <a:solidFill>
                  <a:schemeClr val="bg1"/>
                </a:solidFill>
              </a:rPr>
              <a:t>Many </a:t>
            </a:r>
            <a:r>
              <a:rPr lang="en-US" altLang="ja-JP" sz="2400" dirty="0">
                <a:solidFill>
                  <a:schemeClr val="bg1"/>
                </a:solidFill>
              </a:rPr>
              <a:t>reasons: </a:t>
            </a: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chemeClr val="bg1"/>
                </a:solidFill>
              </a:rPr>
              <a:t> Employment, Education, or family matters:  50%</a:t>
            </a:r>
          </a:p>
          <a:p>
            <a:pPr>
              <a:buSzPct val="70000"/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chemeClr val="bg1"/>
                </a:solidFill>
              </a:rPr>
              <a:t> Personal Reasons: 50% </a:t>
            </a:r>
          </a:p>
          <a:p>
            <a:endParaRPr kumimoji="1" lang="en-US" altLang="ja-JP" sz="2400" dirty="0">
              <a:solidFill>
                <a:schemeClr val="bg1"/>
              </a:solidFill>
            </a:endParaRPr>
          </a:p>
          <a:p>
            <a:pPr lvl="1"/>
            <a:endParaRPr kumimoji="1" lang="en-US" altLang="ja-JP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2757" y="1048101"/>
            <a:ext cx="5342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If you are considering breaking contract, </a:t>
            </a:r>
            <a:r>
              <a:rPr lang="en-US" altLang="ja-JP" sz="2400" b="1" dirty="0"/>
              <a:t>PLEASE</a:t>
            </a:r>
            <a:r>
              <a:rPr lang="en-US" altLang="ja-JP" sz="2400" dirty="0"/>
              <a:t> contact a </a:t>
            </a:r>
            <a:r>
              <a:rPr lang="en-US" altLang="ja-JP" sz="2400" dirty="0"/>
              <a:t>PA</a:t>
            </a:r>
          </a:p>
          <a:p>
            <a:endParaRPr lang="en-US" altLang="ja-JP" sz="2400" dirty="0"/>
          </a:p>
          <a:p>
            <a:pPr>
              <a:buSzPct val="70000"/>
            </a:pPr>
            <a:r>
              <a:rPr lang="en-US" altLang="ja-JP" sz="2400" dirty="0"/>
              <a:t>Situations can often be resolved with </a:t>
            </a:r>
            <a:r>
              <a:rPr lang="en-US" altLang="ja-JP" sz="2400" dirty="0"/>
              <a:t>mediation</a:t>
            </a:r>
          </a:p>
          <a:p>
            <a:pPr>
              <a:buSzPct val="70000"/>
            </a:pPr>
            <a:endParaRPr lang="en-US" altLang="ja-JP" sz="2400" dirty="0"/>
          </a:p>
          <a:p>
            <a:pPr>
              <a:buSzPct val="70000"/>
            </a:pPr>
            <a:r>
              <a:rPr lang="en-US" altLang="ja-JP" sz="2400" dirty="0"/>
              <a:t>If you don’t tell us, we may not find out until too </a:t>
            </a:r>
            <a:r>
              <a:rPr lang="en-US" altLang="ja-JP" sz="2400" dirty="0"/>
              <a:t>late</a:t>
            </a:r>
          </a:p>
          <a:p>
            <a:pPr>
              <a:buSzPct val="70000"/>
            </a:pPr>
            <a:endParaRPr lang="en-US" altLang="ja-JP" sz="2400" dirty="0"/>
          </a:p>
          <a:p>
            <a:pPr>
              <a:buSzPct val="70000"/>
            </a:pPr>
            <a:r>
              <a:rPr lang="en-US" altLang="ja-JP" sz="2400" dirty="0"/>
              <a:t>Breaking contract is often a huge financial </a:t>
            </a:r>
            <a:r>
              <a:rPr lang="en-US" altLang="ja-JP" sz="2400" dirty="0"/>
              <a:t>burden</a:t>
            </a:r>
          </a:p>
          <a:p>
            <a:pPr>
              <a:buSzPct val="70000"/>
            </a:pPr>
            <a:endParaRPr lang="en-US" altLang="ja-JP" sz="2400" dirty="0"/>
          </a:p>
          <a:p>
            <a:pPr>
              <a:buSzPct val="70000"/>
            </a:pPr>
            <a:r>
              <a:rPr lang="en-US" altLang="ja-JP" sz="2400" dirty="0"/>
              <a:t>Think carefully </a:t>
            </a:r>
            <a:r>
              <a:rPr lang="en-US" altLang="ja-JP" sz="2400" dirty="0"/>
              <a:t>about </a:t>
            </a:r>
            <a:r>
              <a:rPr lang="en-US" altLang="ja-JP" sz="2400" dirty="0" err="1"/>
              <a:t>recontracting</a:t>
            </a:r>
            <a:endParaRPr lang="en-US" altLang="ja-JP" sz="2400" dirty="0"/>
          </a:p>
          <a:p>
            <a:endParaRPr kumimoji="1" lang="ja-JP" altLang="en-US" sz="2400" dirty="0"/>
          </a:p>
          <a:p>
            <a:endParaRPr 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Rectangle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/>
          <p:cNvSpPr/>
          <p:nvPr/>
        </p:nvSpPr>
        <p:spPr>
          <a:xfrm>
            <a:off x="344462" y="-36137"/>
            <a:ext cx="5050332" cy="172189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5400" b="1" dirty="0">
                <a:solidFill>
                  <a:schemeClr val="tx1"/>
                </a:solidFill>
                <a:latin typeface="AR Brush5 Bold" panose="020B0803010101010101" pitchFamily="34" charset="0"/>
                <a:cs typeface="Raleway"/>
              </a:rPr>
              <a:t>OTHER INFO</a:t>
            </a:r>
            <a:endParaRPr lang="en-US" sz="1000" b="1" dirty="0">
              <a:solidFill>
                <a:schemeClr val="tx1"/>
              </a:solidFill>
              <a:latin typeface="AR Brush5 Bold" panose="020B0803010101010101" pitchFamily="34" charset="0"/>
              <a:cs typeface="Raleway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79931" y="1040211"/>
            <a:ext cx="4068651" cy="5817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44462" y="1685759"/>
            <a:ext cx="6658797" cy="23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Disaster preparedness and evacuation areas</a:t>
            </a:r>
          </a:p>
          <a:p>
            <a:pPr marL="380990" indent="-380990">
              <a:buFont typeface="Arial"/>
              <a:buChar char="•"/>
            </a:pPr>
            <a:r>
              <a:rPr lang="en-US" sz="2400" dirty="0"/>
              <a:t>Will be discussed during this afternoon’s regional meeting.</a:t>
            </a:r>
          </a:p>
          <a:p>
            <a:pPr marL="380990" indent="-380990">
              <a:buFont typeface="Arial"/>
              <a:buChar char="•"/>
            </a:pPr>
            <a:r>
              <a:rPr lang="en-US" sz="2400" dirty="0"/>
              <a:t>Make sure you know who your RA is</a:t>
            </a:r>
          </a:p>
          <a:p>
            <a:endParaRPr lang="en-US" sz="2400" dirty="0"/>
          </a:p>
        </p:txBody>
      </p:sp>
      <p:pic>
        <p:nvPicPr>
          <p:cNvPr id="3" name="Picture 2" descr="evacpap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32" y="1045126"/>
            <a:ext cx="4068649" cy="58128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281467" y="2497045"/>
            <a:ext cx="9629068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4800" b="1" dirty="0">
                <a:solidFill>
                  <a:schemeClr val="tx1"/>
                </a:solidFill>
                <a:latin typeface="Raleway"/>
                <a:cs typeface="Raleway"/>
              </a:rPr>
              <a:t>THANK YOU</a:t>
            </a:r>
            <a:endParaRPr lang="en-US" sz="933" b="1" dirty="0">
              <a:solidFill>
                <a:schemeClr val="tx1"/>
              </a:solidFill>
              <a:latin typeface="Raleway"/>
              <a:cs typeface="Raleway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Raleway"/>
                <a:cs typeface="Raleway"/>
              </a:rPr>
              <a:t>QUESTIONS?</a:t>
            </a:r>
            <a:endParaRPr lang="en-US" sz="2400" dirty="0">
              <a:solidFill>
                <a:schemeClr val="tx1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288372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759637" y="1087557"/>
            <a:ext cx="8825660" cy="1021462"/>
          </a:xfrm>
        </p:spPr>
        <p:txBody>
          <a:bodyPr/>
          <a:lstStyle/>
          <a:p>
            <a:pPr algn="ctr"/>
            <a:r>
              <a:rPr kumimoji="1" lang="en-US" altLang="ja-JP" sz="6000" dirty="0" smtClean="0">
                <a:latin typeface="AR Brush5 Extra" panose="020B0903010101010101" pitchFamily="34" charset="0"/>
              </a:rPr>
              <a:t>Niigata’s Hot Summer</a:t>
            </a:r>
            <a:endParaRPr kumimoji="1" lang="ja-JP" altLang="en-US" sz="6000" dirty="0">
              <a:latin typeface="AR Brush5 Extra" panose="020B0903010101010101" pitchFamily="34" charset="0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1759637" y="2370258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And how to cope!</a:t>
            </a:r>
            <a:endParaRPr kumimoji="1" lang="ja-JP" altLang="en-US" sz="32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7445" y="4720456"/>
            <a:ext cx="2872325" cy="21375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74" y="4720456"/>
            <a:ext cx="1900160" cy="20188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226" y="281741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en-US" sz="4267" dirty="0">
                <a:solidFill>
                  <a:schemeClr val="accent1"/>
                </a:solidFill>
                <a:latin typeface="AR Brush5 Extra" panose="020B0903010101010101" pitchFamily="34" charset="0"/>
              </a:rPr>
              <a:t>Tips to stay cool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5</a:t>
            </a:fld>
            <a:endParaRPr lang="en-US" dirty="0"/>
          </a:p>
        </p:txBody>
      </p:sp>
      <p:sp>
        <p:nvSpPr>
          <p:cNvPr id="25" name="Textfeld 38"/>
          <p:cNvSpPr txBox="1"/>
          <p:nvPr/>
        </p:nvSpPr>
        <p:spPr>
          <a:xfrm>
            <a:off x="791891" y="4492719"/>
            <a:ext cx="2030164" cy="136415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2133" b="1" kern="900" dirty="0">
                <a:solidFill>
                  <a:schemeClr val="accent1"/>
                </a:solidFill>
                <a:latin typeface="Raleway"/>
                <a:cs typeface="Raleway"/>
              </a:rPr>
              <a:t>SOFT COOL BLANKET</a:t>
            </a:r>
            <a:endParaRPr lang="en-US" sz="1333" kern="900" dirty="0">
              <a:latin typeface="Raleway"/>
              <a:cs typeface="Raleway"/>
            </a:endParaRP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Magical temperature regulating  blanket that</a:t>
            </a: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will help you sleep cool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3422409" y="4492719"/>
            <a:ext cx="2562496" cy="1159035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de-DE" sz="2133" b="1" kern="900" dirty="0">
                <a:solidFill>
                  <a:schemeClr val="accent2"/>
                </a:solidFill>
                <a:latin typeface="Raleway"/>
                <a:cs typeface="Raleway"/>
              </a:rPr>
              <a:t>GATSBY </a:t>
            </a:r>
            <a:br>
              <a:rPr lang="de-DE" sz="2133" b="1" kern="900" dirty="0">
                <a:solidFill>
                  <a:schemeClr val="accent2"/>
                </a:solidFill>
                <a:latin typeface="Raleway"/>
                <a:cs typeface="Raleway"/>
              </a:rPr>
            </a:br>
            <a:r>
              <a:rPr lang="de-DE" sz="2133" b="1" kern="900" dirty="0">
                <a:solidFill>
                  <a:schemeClr val="accent2"/>
                </a:solidFill>
                <a:latin typeface="Raleway"/>
                <a:cs typeface="Raleway"/>
              </a:rPr>
              <a:t>ICE WIPE</a:t>
            </a:r>
            <a:endParaRPr lang="de-DE" sz="1400" kern="900" dirty="0">
              <a:latin typeface="Raleway"/>
              <a:cs typeface="Raleway"/>
            </a:endParaRP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Contains menthol to instantly cool </a:t>
            </a: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down over heated bodies.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6107785" y="4492719"/>
            <a:ext cx="2822888" cy="1364156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en-US" sz="2133" b="1" kern="900" dirty="0">
                <a:solidFill>
                  <a:schemeClr val="accent3"/>
                </a:solidFill>
                <a:latin typeface="Raleway"/>
                <a:cs typeface="Raleway"/>
              </a:rPr>
              <a:t>WATER COOL </a:t>
            </a:r>
          </a:p>
          <a:p>
            <a:pPr algn="ctr"/>
            <a:r>
              <a:rPr lang="en-US" sz="2133" b="1" kern="900" dirty="0">
                <a:solidFill>
                  <a:schemeClr val="accent3"/>
                </a:solidFill>
                <a:latin typeface="Raleway"/>
                <a:cs typeface="Raleway"/>
              </a:rPr>
              <a:t>TOWEL</a:t>
            </a:r>
            <a:endParaRPr lang="en-US" sz="1333" kern="900" dirty="0">
              <a:latin typeface="Raleway"/>
              <a:cs typeface="Raleway"/>
            </a:endParaRP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Simply soak it in cold water, wring it</a:t>
            </a: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out, give a quick "snap," and it’s ready</a:t>
            </a: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to drape around your neck.</a:t>
            </a:r>
          </a:p>
        </p:txBody>
      </p:sp>
      <p:sp>
        <p:nvSpPr>
          <p:cNvPr id="28" name="Textfeld 44"/>
          <p:cNvSpPr txBox="1"/>
          <p:nvPr/>
        </p:nvSpPr>
        <p:spPr>
          <a:xfrm>
            <a:off x="9226873" y="4492720"/>
            <a:ext cx="2287998" cy="1035925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en-US" sz="2133" b="1" kern="900" dirty="0">
                <a:solidFill>
                  <a:schemeClr val="accent4"/>
                </a:solidFill>
                <a:latin typeface="Raleway"/>
                <a:cs typeface="Raleway"/>
              </a:rPr>
              <a:t>AC TIMER</a:t>
            </a:r>
            <a:endParaRPr lang="en-US" sz="2133" kern="900" dirty="0">
              <a:solidFill>
                <a:schemeClr val="accent4"/>
              </a:solidFill>
              <a:latin typeface="Raleway"/>
              <a:cs typeface="Raleway"/>
            </a:endParaRPr>
          </a:p>
          <a:p>
            <a:pPr algn="ctr"/>
            <a:endParaRPr lang="en-US" sz="1333" kern="900" dirty="0">
              <a:latin typeface="Raleway"/>
              <a:cs typeface="Raleway"/>
            </a:endParaRP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Time your AC to turn on when </a:t>
            </a:r>
          </a:p>
          <a:p>
            <a:pPr algn="ctr"/>
            <a:r>
              <a:rPr lang="en-US" sz="1333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you arrive home from work.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0008" y="1280343"/>
            <a:ext cx="1181505" cy="411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latin typeface="Raleway" panose="020B0503030101060003" pitchFamily="34" charset="0"/>
              </a:rPr>
              <a:t>¥3500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79047" y="1280343"/>
            <a:ext cx="906191" cy="4117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67" b="1" dirty="0">
                <a:latin typeface="Raleway" panose="020B0503030101060003" pitchFamily="34" charset="0"/>
              </a:rPr>
              <a:t>¥400</a:t>
            </a:r>
            <a:endParaRPr lang="en-US" sz="1867" b="1" dirty="0">
              <a:latin typeface="Raleway" panose="020B05030301010600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6817" y="1298904"/>
            <a:ext cx="1144823" cy="4117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latin typeface="Raleway" panose="020B0503030101060003" pitchFamily="34" charset="0"/>
              </a:rPr>
              <a:t>¥1000</a:t>
            </a:r>
          </a:p>
        </p:txBody>
      </p:sp>
      <p:pic>
        <p:nvPicPr>
          <p:cNvPr id="5" name="Picture 4" descr="softcoolblan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7" y="1857329"/>
            <a:ext cx="2458596" cy="2489719"/>
          </a:xfrm>
          <a:prstGeom prst="rect">
            <a:avLst/>
          </a:prstGeom>
        </p:spPr>
      </p:pic>
      <p:pic>
        <p:nvPicPr>
          <p:cNvPr id="6" name="Picture 5" descr="gatsbyicewip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4" b="95682" l="10000" r="93409">
                        <a14:foregroundMark x1="68864" y1="53182" x2="68864" y2="53182"/>
                        <a14:foregroundMark x1="77955" y1="25455" x2="77955" y2="25455"/>
                        <a14:foregroundMark x1="78636" y1="50909" x2="78636" y2="50909"/>
                        <a14:foregroundMark x1="79318" y1="66591" x2="79318" y2="66591"/>
                        <a14:foregroundMark x1="74091" y1="61364" x2="74091" y2="61364"/>
                        <a14:foregroundMark x1="69773" y1="66591" x2="69773" y2="6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91" y="1692080"/>
            <a:ext cx="2811480" cy="2811480"/>
          </a:xfrm>
          <a:prstGeom prst="rect">
            <a:avLst/>
          </a:prstGeom>
        </p:spPr>
      </p:pic>
      <p:pic>
        <p:nvPicPr>
          <p:cNvPr id="7" name="Picture 6" descr="watercooltowel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0" b="97300" l="10000" r="95600">
                        <a14:backgroundMark x1="57500" y1="25150" x2="57500" y2="2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73" y="1504773"/>
            <a:ext cx="3084912" cy="3084912"/>
          </a:xfrm>
          <a:prstGeom prst="rect">
            <a:avLst/>
          </a:prstGeom>
        </p:spPr>
      </p:pic>
      <p:pic>
        <p:nvPicPr>
          <p:cNvPr id="8" name="Picture 7" descr="japaneseremote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34" b="98587" l="20991" r="75708">
                        <a14:foregroundMark x1="61321" y1="15194" x2="61321" y2="15194"/>
                        <a14:foregroundMark x1="56840" y1="13074" x2="56840" y2="13074"/>
                        <a14:foregroundMark x1="53066" y1="10601" x2="53066" y2="10601"/>
                        <a14:foregroundMark x1="49292" y1="15901" x2="49292" y2="15901"/>
                        <a14:foregroundMark x1="65566" y1="19435" x2="65566" y2="19435"/>
                        <a14:foregroundMark x1="32075" y1="58657" x2="32075" y2="58657"/>
                        <a14:foregroundMark x1="34670" y1="53710" x2="34670" y2="53710"/>
                        <a14:foregroundMark x1="37264" y1="48057" x2="37264" y2="48057"/>
                        <a14:foregroundMark x1="35613" y1="49823" x2="35613" y2="49823"/>
                        <a14:foregroundMark x1="39151" y1="42049" x2="39151" y2="42049"/>
                        <a14:foregroundMark x1="41509" y1="37456" x2="41509" y2="37456"/>
                        <a14:foregroundMark x1="43632" y1="32155" x2="43632" y2="32155"/>
                        <a14:foregroundMark x1="45283" y1="27915" x2="45283" y2="27915"/>
                        <a14:foregroundMark x1="48113" y1="20848" x2="48113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05" y="1489164"/>
            <a:ext cx="4500025" cy="300355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73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3883" y="811436"/>
            <a:ext cx="8761413" cy="706964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AR Brush5 Extra" panose="020B0903010101010101" pitchFamily="34" charset="0"/>
              </a:rPr>
              <a:t>Other Summer Problems</a:t>
            </a:r>
            <a:endParaRPr kumimoji="1" lang="ja-JP" altLang="en-US" dirty="0">
              <a:latin typeface="AR Brush5 Extra" panose="020B0903010101010101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528" y="2574003"/>
            <a:ext cx="4891885" cy="3416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>
                <a:latin typeface="Cooper Black" panose="0208090404030B020404" pitchFamily="18" charset="0"/>
              </a:rPr>
              <a:t>Culture Shock</a:t>
            </a: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Cooper Black" panose="0208090404030B020404" pitchFamily="18" charset="0"/>
              </a:rPr>
              <a:t>Boredom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 smtClean="0">
                <a:latin typeface="Cooper Black" panose="0208090404030B020404" pitchFamily="18" charset="0"/>
              </a:rPr>
              <a:t>Driving</a:t>
            </a: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Cooper Black" panose="0208090404030B020404" pitchFamily="18" charset="0"/>
              </a:rPr>
              <a:t>Signing Up For Internet/Cell Phone</a:t>
            </a:r>
            <a:endParaRPr kumimoji="1" lang="ja-JP" altLang="en-US" sz="2800" dirty="0">
              <a:latin typeface="Cooper Black" panose="0208090404030B0204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51" y="2709531"/>
            <a:ext cx="6019604" cy="31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399928" y="2633767"/>
            <a:ext cx="681848" cy="504157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959" y="243292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 Brush5 Extra" panose="020B0903010101010101" pitchFamily="34" charset="0"/>
              </a:rPr>
              <a:t>CULTURE SHOCK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7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6208261" y="2526273"/>
            <a:ext cx="700197" cy="611651"/>
          </a:xfrm>
          <a:prstGeom prst="line">
            <a:avLst/>
          </a:prstGeom>
          <a:ln w="15875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553225" y="4594247"/>
            <a:ext cx="681849" cy="537207"/>
          </a:xfrm>
          <a:prstGeom prst="line">
            <a:avLst/>
          </a:prstGeom>
          <a:ln w="15875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061587" y="4617709"/>
            <a:ext cx="700197" cy="516035"/>
          </a:xfrm>
          <a:prstGeom prst="line">
            <a:avLst/>
          </a:prstGeom>
          <a:ln w="15875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>
            <a:off x="3973312" y="2526273"/>
            <a:ext cx="2401175" cy="24155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8" name="Rectangle 97"/>
          <p:cNvSpPr/>
          <p:nvPr/>
        </p:nvSpPr>
        <p:spPr>
          <a:xfrm>
            <a:off x="4238608" y="3335706"/>
            <a:ext cx="1966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BREAKING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CONTRACT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591127" y="1228729"/>
            <a:ext cx="1853125" cy="185312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908456" y="1238526"/>
            <a:ext cx="1843329" cy="1843329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73199" y="4617709"/>
            <a:ext cx="1853125" cy="1853125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761785" y="4617709"/>
            <a:ext cx="1845692" cy="1771139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6898647" y="1910721"/>
            <a:ext cx="1924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LIFESTYLE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51219" y="5338928"/>
            <a:ext cx="212833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Raleway" panose="020B0003030101060003" pitchFamily="34" charset="0"/>
              </a:rPr>
              <a:t>EXPECTATIONS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96205" y="5377214"/>
            <a:ext cx="1986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LANGUAGE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96995" y="1910721"/>
            <a:ext cx="1671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CULTURE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88" y="1351686"/>
            <a:ext cx="5521629" cy="55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latin typeface="AR Brush5 Bold" panose="020B0803010101010101" pitchFamily="34" charset="0"/>
              </a:rPr>
              <a:t>CULTURE SHOCK</a:t>
            </a:r>
            <a:endParaRPr kumimoji="1" lang="ja-JP" altLang="en-US" dirty="0">
              <a:latin typeface="AR Brush5 Bold" panose="020B0803010101010101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1" y="2387564"/>
            <a:ext cx="10048920" cy="3723346"/>
          </a:xfrm>
        </p:spPr>
      </p:pic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9168" y="1983346"/>
            <a:ext cx="4825159" cy="43273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AR Brush5 Bold" panose="020B0803010101010101" pitchFamily="34" charset="0"/>
              </a:rPr>
              <a:t>The </a:t>
            </a:r>
            <a:r>
              <a:rPr lang="en-US" altLang="ja-JP" sz="2400" dirty="0">
                <a:solidFill>
                  <a:schemeClr val="tx1"/>
                </a:solidFill>
                <a:latin typeface="AR Brush5 Bold" panose="020B0803010101010101" pitchFamily="34" charset="0"/>
              </a:rPr>
              <a:t>Solution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Limited and quickly forgotten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Don’t ask “why?”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Do not bottle it up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Talk to fellow: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JETs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Friends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Family back home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Stay active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Contact a PA (Ana and/or Daniel)</a:t>
            </a:r>
          </a:p>
          <a:p>
            <a:pPr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Remember that “your” Japan is not all of Japan.</a:t>
            </a:r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307">
            <a:off x="11457575" y="173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gray">
          <a:xfrm>
            <a:off x="1658376" y="617365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 Brush5 Extra" panose="020B0903010101010101" pitchFamily="34" charset="0"/>
              </a:rPr>
              <a:t>BOREDOM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5970" y="1427018"/>
            <a:ext cx="5481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The Problem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Arrive during Summer Break and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Obon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No classes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Little work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Few Responsibilities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Feeling of Uselessness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17674" y="1529707"/>
            <a:ext cx="5481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The Solution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Work will pick up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You’re the new guy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Familiarize yourself with your situation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Be Proactive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735">
            <a:off x="11470469" y="1342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636</TotalTime>
  <Words>1470</Words>
  <Application>Microsoft Office PowerPoint</Application>
  <PresentationFormat>ワイド画面</PresentationFormat>
  <Paragraphs>364</Paragraphs>
  <Slides>35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9" baseType="lpstr">
      <vt:lpstr>ＭＳ 明朝</vt:lpstr>
      <vt:lpstr>Raleway</vt:lpstr>
      <vt:lpstr>Roboto Light</vt:lpstr>
      <vt:lpstr>メイリオ</vt:lpstr>
      <vt:lpstr>AR Brush5 Bold</vt:lpstr>
      <vt:lpstr>AR Brush5 Extra</vt:lpstr>
      <vt:lpstr>Arial</vt:lpstr>
      <vt:lpstr>Bauhaus 93</vt:lpstr>
      <vt:lpstr>Calibri Light</vt:lpstr>
      <vt:lpstr>Century Gothic</vt:lpstr>
      <vt:lpstr>Cooper Black</vt:lpstr>
      <vt:lpstr>Wingdings</vt:lpstr>
      <vt:lpstr>Wingdings 3</vt:lpstr>
      <vt:lpstr>イオン ボードルーム</vt:lpstr>
      <vt:lpstr>Surviving Your First Few Months in Niigata</vt:lpstr>
      <vt:lpstr>Life in Niigata can be GREAT!</vt:lpstr>
      <vt:lpstr>BUT… it can also be tough!</vt:lpstr>
      <vt:lpstr>Niigata’s Hot Summer</vt:lpstr>
      <vt:lpstr>Tips to stay cool</vt:lpstr>
      <vt:lpstr>Other Summer Problems</vt:lpstr>
      <vt:lpstr>CULTURE SHOCK</vt:lpstr>
      <vt:lpstr>CULTURE SHOCK</vt:lpstr>
      <vt:lpstr>PowerPoint プレゼンテーション</vt:lpstr>
      <vt:lpstr>DRIVING</vt:lpstr>
      <vt:lpstr>DRIVING</vt:lpstr>
      <vt:lpstr>Cell Phone</vt:lpstr>
      <vt:lpstr>Internet</vt:lpstr>
      <vt:lpstr>Autumn</vt:lpstr>
      <vt:lpstr>Spreading yourself too thin</vt:lpstr>
      <vt:lpstr>Communication Issues</vt:lpstr>
      <vt:lpstr>Other Autumn Tips</vt:lpstr>
      <vt:lpstr>Culture Fatigue</vt:lpstr>
      <vt:lpstr>PowerPoint プレゼンテーション</vt:lpstr>
      <vt:lpstr>PowerPoint プレゼンテーション</vt:lpstr>
      <vt:lpstr>WINTER!</vt:lpstr>
      <vt:lpstr>Snow and the Cold</vt:lpstr>
      <vt:lpstr>PowerPoint プレゼンテーション</vt:lpstr>
      <vt:lpstr>WHAT DOES YOUR SUPPORT SYSTEM LOOK LIKE?</vt:lpstr>
      <vt:lpstr>FIRST LEVEL: CONTRACTING ORGANIZATION</vt:lpstr>
      <vt:lpstr>FIRST LEVEL: CONTRACTING ORGANIZATION</vt:lpstr>
      <vt:lpstr>PowerPoint プレゼンテーション</vt:lpstr>
      <vt:lpstr>PREFECTURAL ADVISORS...</vt:lpstr>
      <vt:lpstr>HOWEVER...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タイトルのレイアウト</dc:title>
  <dc:creator>kencen.center</dc:creator>
  <cp:lastModifiedBy>kencen.center</cp:lastModifiedBy>
  <cp:revision>32</cp:revision>
  <dcterms:created xsi:type="dcterms:W3CDTF">2018-07-18T23:26:09Z</dcterms:created>
  <dcterms:modified xsi:type="dcterms:W3CDTF">2018-08-02T00:55:07Z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