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1" r:id="rId20"/>
    <p:sldId id="273" r:id="rId21"/>
    <p:sldId id="274" r:id="rId22"/>
    <p:sldId id="276" r:id="rId23"/>
    <p:sldId id="275" r:id="rId24"/>
    <p:sldId id="283" r:id="rId25"/>
    <p:sldId id="279" r:id="rId26"/>
    <p:sldId id="277" r:id="rId27"/>
    <p:sldId id="278" r:id="rId28"/>
    <p:sldId id="280" r:id="rId2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5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29926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7057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1620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8031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7698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8331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191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9932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3169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338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3914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256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5693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5111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8659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8659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6560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6385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62057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958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4505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97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5584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4745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5789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0830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385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280"/>
              </a:spcBef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タイトルと 縦書きテキスト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5400000">
            <a:off x="1866899" y="190500"/>
            <a:ext cx="480060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縦書きタイトルと 縦書きテキスト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 rot="5400000">
            <a:off x="4579937" y="2324100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81280" algn="l" rtl="0">
              <a:spcBef>
                <a:spcPts val="480"/>
              </a:spcBef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04139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2446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19380" algn="l" rtl="0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736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1120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7620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4196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81280" algn="l" rtl="0">
              <a:spcBef>
                <a:spcPts val="480"/>
              </a:spcBef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04139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2446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19380" algn="l" rtl="0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736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1120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7620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較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32080" algn="l" rtl="0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91439" algn="l" rtl="0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83820" algn="l" rtl="0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32080" algn="l" rtl="0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91439" algn="l" rtl="0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83820" algn="l" rtl="0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タイトル付きの コンテンツ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04798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セクション見出し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タイトル付きの図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9"/>
          <p:cNvSpPr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b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800100" y="1357312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6600" b="0" i="0" u="none" strike="noStrike" cap="none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 Gentleman’s Guide to Life in Japan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B9AAB7-39F8-4388-B79B-8E774FDA1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3" y="3429000"/>
            <a:ext cx="277812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Your Supervisor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careful with your expectations for your supervisor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Supervisors will come in all shapes and sizes</a:t>
            </a:r>
          </a:p>
          <a:p>
            <a:pPr marL="1005839" marR="0" lvl="2" indent="-231139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Helpful, disdainful, very competent, incompetent, interested in your life, not available at all, etc.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establish what kind of relationship you can expect early on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do not get along with your supervisor: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become more independent from them </a:t>
            </a:r>
          </a:p>
          <a:p>
            <a:pPr marL="1005839" marR="0" lvl="2" indent="-231139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 to other teachers or friends for advice and help on issues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that your supervisor may change in April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necessary, try to discuss things with them after school</a:t>
            </a:r>
          </a:p>
          <a:p>
            <a:pPr marL="640080" marR="0" lvl="1" indent="-233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to older JETs or your PA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66A25-019C-40D0-9210-57D18FAC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619999" cy="1143000"/>
          </a:xfrm>
        </p:spPr>
        <p:txBody>
          <a:bodyPr/>
          <a:lstStyle/>
          <a:p>
            <a:r>
              <a:rPr lang="en-US" dirty="0"/>
              <a:t>SNS, Blogs, and YouTube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74CA6-D587-479F-8D0B-9313C989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7392987" cy="4800600"/>
          </a:xfrm>
        </p:spPr>
        <p:txBody>
          <a:bodyPr/>
          <a:lstStyle/>
          <a:p>
            <a:r>
              <a:rPr lang="en-US" dirty="0"/>
              <a:t>  TONS of SNS-worthy experiences</a:t>
            </a:r>
          </a:p>
          <a:p>
            <a:endParaRPr lang="en-US" dirty="0"/>
          </a:p>
          <a:p>
            <a:r>
              <a:rPr lang="en-US" dirty="0"/>
              <a:t>  However, keep others’ privacy in mind</a:t>
            </a:r>
          </a:p>
          <a:p>
            <a:pPr lvl="1"/>
            <a:r>
              <a:rPr lang="en-US" dirty="0"/>
              <a:t> Students, teachers, other ALT’s</a:t>
            </a:r>
          </a:p>
          <a:p>
            <a:pPr lvl="1"/>
            <a:r>
              <a:rPr lang="en-US" dirty="0"/>
              <a:t> Schools may not be thrilled to see posted pictures of students</a:t>
            </a:r>
          </a:p>
          <a:p>
            <a:pPr marL="533400" lvl="1" indent="0">
              <a:buNone/>
            </a:pPr>
            <a:endParaRPr lang="en-US" dirty="0"/>
          </a:p>
          <a:p>
            <a:r>
              <a:rPr lang="en-US" dirty="0"/>
              <a:t>  Get permission before using someone’s name or likeness</a:t>
            </a:r>
          </a:p>
          <a:p>
            <a:pPr marL="254000" indent="0">
              <a:buNone/>
            </a:pPr>
            <a:endParaRPr lang="en-US" dirty="0"/>
          </a:p>
          <a:p>
            <a:r>
              <a:rPr lang="en-US" dirty="0"/>
              <a:t>  Show respect when including someone in a video.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E9177-7FFB-47B2-9156-D8DA0361A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4" y="4503941"/>
            <a:ext cx="6381751" cy="2206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D87593-DAD5-4752-B62D-60E5A5A0F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64291">
            <a:off x="5691156" y="1221406"/>
            <a:ext cx="1952711" cy="11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67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ctrTitle"/>
          </p:nvPr>
        </p:nvSpPr>
        <p:spPr>
          <a:xfrm>
            <a:off x="621506" y="5056188"/>
            <a:ext cx="7543800" cy="10850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br>
              <a:rPr lang="en-US" sz="6600" b="0" i="0" u="none" strike="noStrike" cap="none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6600" b="0" i="0" u="none" strike="noStrike" cap="none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Men’s Issues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3DCC61-81C5-4545-B26A-6FF1AECEC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538" y="1420813"/>
            <a:ext cx="4634037" cy="33734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Daily Life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Clothes 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has trouble? 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over 180cm and 90kg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size 10 feet (29cm+)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Chain stores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Uniqlo, G.U., Aoki 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Recycle shops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 House, Second Street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shopping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www.rakuten.co.jp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www.amazon.com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www.zozotown.com/en</a:t>
            </a:r>
          </a:p>
          <a:p>
            <a:pPr marL="1005839" marR="0" lvl="2" indent="-231140" algn="l" rtl="0">
              <a:lnSpc>
                <a:spcPct val="90000"/>
              </a:lnSpc>
              <a:spcBef>
                <a:spcPts val="333"/>
              </a:spcBef>
              <a:buClr>
                <a:schemeClr val="accent3"/>
              </a:buClr>
              <a:buSzPct val="97941"/>
              <a:buFont typeface="Arial"/>
              <a:buNone/>
            </a:pPr>
            <a:endParaRPr sz="166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3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Other items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Furniture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Nitori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Off House, AEON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 setting up your apartment in summer or autumn</a:t>
            </a: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Groceries 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Harashin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Cupid,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Uoroku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Charenjya</a:t>
            </a:r>
            <a:endParaRPr lang="en-US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RAs and other JETs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to cook for yourself!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0102C3-134E-4F46-AA70-EAD3FFD6AF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98" t="25786" r="11458" b="25471"/>
          <a:stretch/>
        </p:blipFill>
        <p:spPr>
          <a:xfrm>
            <a:off x="3198440" y="201414"/>
            <a:ext cx="1553629" cy="8108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0CD814-2758-43C7-8A0A-B5651A6E5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580" y="645331"/>
            <a:ext cx="1258517" cy="8897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054AC4-66B3-49A4-B1A0-611D56F04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796" y="178990"/>
            <a:ext cx="2502955" cy="7508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Super Easy Dinner Recipe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80998" y="1719071"/>
            <a:ext cx="8584457" cy="44074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Ingredients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chicken breast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head of broccoli 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Instant rice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Directions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the chicken in a toaster oven, set for 10~15 or until cooked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Cut broccoli into bite-sized pieces, put in a bowl, add water, cover said bowl, and microwave for 3 to 4 minutes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the broccoli is done, open the instant rice, put it in the microwave and cook for 1 and half to 2 minutes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the chicken out of the toaster oven, serve everything, and enjoy. 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133" y="1628800"/>
            <a:ext cx="4258266" cy="2376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Health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536191"/>
            <a:ext cx="3657600" cy="1100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636"/>
              <a:buFont typeface="Arial"/>
              <a:buChar char="•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Diet 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2"/>
              </a:buClr>
              <a:buSzPct val="97894"/>
              <a:buFont typeface="Arial"/>
              <a:buChar char="•"/>
            </a:pPr>
            <a:r>
              <a:rPr lang="en-US" sz="1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Cooking and a balanced diet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2"/>
              </a:spcBef>
              <a:buClr>
                <a:schemeClr val="accent2"/>
              </a:buClr>
              <a:buSzPct val="97894"/>
              <a:buFont typeface="Arial"/>
              <a:buChar char="•"/>
            </a:pPr>
            <a:r>
              <a:rPr lang="en-US" sz="1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Backup easy meals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2"/>
          </p:nvPr>
        </p:nvSpPr>
        <p:spPr>
          <a:xfrm>
            <a:off x="4419600" y="1536191"/>
            <a:ext cx="3657600" cy="20368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636"/>
              <a:buFont typeface="Arial"/>
              <a:buChar char="•"/>
            </a:pPr>
            <a:r>
              <a:rPr lang="en-US" sz="21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Sleep schedule 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2"/>
              </a:buClr>
              <a:buSzPct val="97894"/>
              <a:buFont typeface="Arial"/>
              <a:buChar char="•"/>
            </a:pPr>
            <a:r>
              <a:rPr lang="en-US" sz="18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find a set time to get to sleep every day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2"/>
              </a:buClr>
              <a:buSzPct val="97894"/>
              <a:buFont typeface="Arial"/>
              <a:buChar char="•"/>
            </a:pPr>
            <a:r>
              <a:rPr lang="en-US" sz="18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 rises very early in Japan</a:t>
            </a:r>
          </a:p>
          <a:p>
            <a:pPr marL="1005839" marR="0" lvl="2" indent="-231139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accent3"/>
              </a:buClr>
              <a:buSzPct val="96875"/>
              <a:buFont typeface="Arial"/>
              <a:buChar char="•"/>
            </a:pPr>
            <a:r>
              <a:rPr lang="en-US" sz="15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Sleep masks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2"/>
              </a:buClr>
              <a:buSzPct val="97894"/>
              <a:buFont typeface="Arial"/>
              <a:buChar char="•"/>
            </a:pPr>
            <a:r>
              <a:rPr lang="en-US" sz="18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yawning at work, you need to sleep more</a:t>
            </a:r>
          </a:p>
          <a:p>
            <a:pPr marL="342900" marR="0" lvl="0" indent="-228600" algn="l" rtl="0">
              <a:lnSpc>
                <a:spcPct val="80000"/>
              </a:lnSpc>
              <a:spcBef>
                <a:spcPts val="434"/>
              </a:spcBef>
              <a:buClr>
                <a:schemeClr val="accent1"/>
              </a:buClr>
              <a:buSzPct val="98636"/>
              <a:buFont typeface="Arial"/>
              <a:buNone/>
            </a:pPr>
            <a:endParaRPr sz="217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457200" y="2624335"/>
            <a:ext cx="3657600" cy="327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 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something to stay healthy and active</a:t>
            </a:r>
          </a:p>
          <a:p>
            <a:pPr marL="1005839" marR="0" lvl="2" indent="-231139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Especially in winter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towns have a gym, and many teachers play in a sports league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opportunities with other JETs</a:t>
            </a:r>
          </a:p>
          <a:p>
            <a:pPr marL="1005839" marR="0" lvl="2" indent="-231139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Niigata runners, Basketball, Soccer, Skiing, Swimming</a:t>
            </a:r>
          </a:p>
          <a:p>
            <a:pPr marL="1005839" marR="0" lvl="2" indent="-231139" algn="l" rtl="0">
              <a:lnSpc>
                <a:spcPct val="80000"/>
              </a:lnSpc>
              <a:spcBef>
                <a:spcPts val="340"/>
              </a:spcBef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JET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exercise/health groups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39" y="4062213"/>
            <a:ext cx="3341122" cy="151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Bullying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80998" y="1414269"/>
            <a:ext cx="4551000" cy="473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en-US" sz="203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“Gaijin” Bullying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opinions and feelings can often be ignored or looked over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Dancing Bear”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“Americans are all fat” “Australians are criminals”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Microaggressions</a:t>
            </a:r>
            <a:endParaRPr lang="en-US"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en-US" sz="203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 Image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“Skinny is best” 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Comments on skin color, eye color, weight gain, size of nose, size of penis, etc.</a:t>
            </a:r>
          </a:p>
          <a:p>
            <a:pPr marL="342900" marR="0" lvl="0" indent="-2286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en-US" sz="203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Alcohol Bullying 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foreign guy, people will think you can drink a lot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“An empty glass is a glass waiting to be filled”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064" y="1854622"/>
            <a:ext cx="3191558" cy="412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Negative attention</a:t>
            </a:r>
          </a:p>
        </p:txBody>
      </p:sp>
      <p:pic>
        <p:nvPicPr>
          <p:cNvPr id="203" name="Shape 20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461149"/>
            <a:ext cx="3657600" cy="274056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>
            <a:spLocks noGrp="1"/>
          </p:cNvSpPr>
          <p:nvPr>
            <p:ph type="body" idx="2"/>
          </p:nvPr>
        </p:nvSpPr>
        <p:spPr>
          <a:xfrm>
            <a:off x="4419600" y="1383791"/>
            <a:ext cx="3657600" cy="459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attract a lot of attention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Mostly positive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Negative attention includes</a:t>
            </a:r>
          </a:p>
          <a:p>
            <a:pPr marL="1005839" marR="0" lvl="2" indent="-231139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Jeering, name-calling</a:t>
            </a:r>
          </a:p>
          <a:p>
            <a:pPr marL="1005839" marR="0" lvl="2" indent="-231139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Standoffish behavior</a:t>
            </a:r>
          </a:p>
          <a:p>
            <a:pPr marL="1005839" marR="0" lvl="2" indent="-231139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Inappropriate touching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the bigger man</a:t>
            </a:r>
          </a:p>
          <a:p>
            <a:pPr marL="1005839" marR="0" lvl="2" indent="-231139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fights at all costs</a:t>
            </a:r>
          </a:p>
          <a:p>
            <a:pPr marL="342900" marR="0" lvl="0" indent="-22860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Dangerous Situations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or notify the police immediately 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rush to get involved yourself</a:t>
            </a:r>
          </a:p>
          <a:p>
            <a:pPr marL="342900" marR="0" lvl="0" indent="-228600" algn="l" rtl="0">
              <a:lnSpc>
                <a:spcPct val="80000"/>
              </a:lnSpc>
              <a:spcBef>
                <a:spcPts val="476"/>
              </a:spcBef>
              <a:buClr>
                <a:schemeClr val="accent1"/>
              </a:buClr>
              <a:buSzPct val="99166"/>
              <a:buFont typeface="Arial"/>
              <a:buNone/>
            </a:pPr>
            <a:endParaRPr sz="23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Sexual Harassment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925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en-US" sz="203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women: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 JETs have been sexually harassed and assaulted by women</a:t>
            </a:r>
          </a:p>
          <a:p>
            <a:pPr marL="1005839" marR="0" lvl="2" indent="-23114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lang="en-US" sz="166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man is expected to never say “no”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aware of potentially dangerous situations</a:t>
            </a:r>
          </a:p>
          <a:p>
            <a:pPr marL="342900" marR="0" lvl="0" indent="-2286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en-US" sz="203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other men: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Frank talk about your genitals, sexual history, sexual preferences, etc.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Japanese men can be very physical and touchy, especially at parties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feel uncomfortable/threatened, act on it</a:t>
            </a:r>
          </a:p>
          <a:p>
            <a:pPr marL="1005839" marR="0" lvl="2" indent="-23114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lang="en-US" sz="166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do not have to put up with it, and you are not at fault</a:t>
            </a:r>
          </a:p>
          <a:p>
            <a:pPr marL="1005839" marR="0" lvl="2" indent="-23114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lang="en-US" sz="166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the aggressor to stop, tell your PA, get other teachers to help, etc.</a:t>
            </a:r>
          </a:p>
          <a:p>
            <a:pPr marL="342900" marR="0" lvl="0" indent="-2286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en-US" sz="203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students: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students may be touchy with you and may try to grab your penis, “</a:t>
            </a:r>
            <a:r>
              <a:rPr lang="en-US" sz="18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kancho</a:t>
            </a: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you, or rub your legs, arms, or other parts of your body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uncomfortable, tell your students to stop, and if persists, tell your supervisor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7619999" cy="1143000"/>
          </a:xfrm>
        </p:spPr>
        <p:txBody>
          <a:bodyPr/>
          <a:lstStyle/>
          <a:p>
            <a:r>
              <a:rPr lang="en-US" dirty="0"/>
              <a:t>Mental Health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8" y="882595"/>
            <a:ext cx="7619999" cy="5192202"/>
          </a:xfrm>
        </p:spPr>
        <p:txBody>
          <a:bodyPr/>
          <a:lstStyle/>
          <a:p>
            <a:r>
              <a:rPr lang="en-US" dirty="0"/>
              <a:t>Mental Health issues </a:t>
            </a:r>
          </a:p>
          <a:p>
            <a:pPr lvl="1"/>
            <a:r>
              <a:rPr lang="en-US" dirty="0"/>
              <a:t> Depression (Pre-existing, seasonal, relationship-related,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 Homesickness</a:t>
            </a:r>
          </a:p>
          <a:p>
            <a:pPr lvl="1"/>
            <a:r>
              <a:rPr lang="en-US" dirty="0"/>
              <a:t> Eating Disorders</a:t>
            </a:r>
          </a:p>
          <a:p>
            <a:pPr lvl="1"/>
            <a:r>
              <a:rPr lang="en-US" dirty="0"/>
              <a:t> Bipolar</a:t>
            </a:r>
          </a:p>
          <a:p>
            <a:r>
              <a:rPr lang="en-US" dirty="0"/>
              <a:t> Extensive support system in place for help.</a:t>
            </a:r>
            <a:br>
              <a:rPr lang="en-US" dirty="0"/>
            </a:br>
            <a:endParaRPr lang="en-US" dirty="0"/>
          </a:p>
          <a:p>
            <a:pPr lvl="1"/>
            <a:r>
              <a:rPr lang="en-US" sz="2800" dirty="0"/>
              <a:t>AJET Peer Group Hotline:     </a:t>
            </a:r>
            <a:r>
              <a:rPr lang="en-US" sz="2800" b="1" u="sng" dirty="0"/>
              <a:t> </a:t>
            </a:r>
            <a:r>
              <a:rPr lang="en-US" sz="3200" b="1" u="sng" dirty="0"/>
              <a:t>050-5534-5566</a:t>
            </a:r>
            <a:endParaRPr lang="en-US" sz="2800" b="1" u="sng" dirty="0"/>
          </a:p>
          <a:p>
            <a:pPr lvl="1"/>
            <a:r>
              <a:rPr lang="en-US" sz="2800" dirty="0"/>
              <a:t>Prefectural Advisors (PA’s) and Regional Advisors (RA’s)</a:t>
            </a:r>
            <a:endParaRPr lang="en-US" dirty="0"/>
          </a:p>
          <a:p>
            <a:pPr lvl="1"/>
            <a:r>
              <a:rPr lang="en-US" sz="2800" dirty="0"/>
              <a:t>Use of these resources is </a:t>
            </a:r>
            <a:r>
              <a:rPr lang="en-US" sz="2800" b="1" u="sng" dirty="0"/>
              <a:t>a sign of strength</a:t>
            </a:r>
            <a:r>
              <a:rPr lang="en-US" sz="2800" dirty="0"/>
              <a:t>.</a:t>
            </a:r>
          </a:p>
          <a:p>
            <a:pPr marL="533400" lvl="1" indent="0">
              <a:buNone/>
            </a:pPr>
            <a:endParaRPr lang="en-US" dirty="0"/>
          </a:p>
          <a:p>
            <a:r>
              <a:rPr lang="en-US" dirty="0"/>
              <a:t>Stay in touch with family and friends</a:t>
            </a:r>
          </a:p>
          <a:p>
            <a:r>
              <a:rPr lang="en-US" dirty="0"/>
              <a:t>Know when to take a break</a:t>
            </a:r>
          </a:p>
          <a:p>
            <a:pPr marL="254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8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Today’s Topics</a:t>
            </a:r>
          </a:p>
        </p:txBody>
      </p:sp>
      <p:grpSp>
        <p:nvGrpSpPr>
          <p:cNvPr id="93" name="Shape 93"/>
          <p:cNvGrpSpPr/>
          <p:nvPr/>
        </p:nvGrpSpPr>
        <p:grpSpPr>
          <a:xfrm>
            <a:off x="1830635" y="2072985"/>
            <a:ext cx="5579417" cy="3947122"/>
            <a:chOff x="258290" y="115696"/>
            <a:chExt cx="5579417" cy="3947122"/>
          </a:xfrm>
        </p:grpSpPr>
        <p:sp>
          <p:nvSpPr>
            <p:cNvPr id="94" name="Shape 94"/>
            <p:cNvSpPr/>
            <p:nvPr/>
          </p:nvSpPr>
          <p:spPr>
            <a:xfrm>
              <a:off x="1995784" y="115696"/>
              <a:ext cx="2104429" cy="105221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 txBox="1"/>
            <p:nvPr/>
          </p:nvSpPr>
          <p:spPr>
            <a:xfrm>
              <a:off x="2026602" y="146515"/>
              <a:ext cx="2042699" cy="990600"/>
            </a:xfrm>
            <a:prstGeom prst="rect">
              <a:avLst/>
            </a:prstGeom>
            <a:noFill/>
            <a:ln>
              <a:noFill/>
            </a:ln>
          </p:spPr>
          <p:txBody>
            <a:bodyPr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Professionalism</a:t>
              </a:r>
            </a:p>
          </p:txBody>
        </p:sp>
        <p:sp>
          <p:nvSpPr>
            <p:cNvPr id="96" name="Shape 96"/>
            <p:cNvSpPr/>
            <p:nvPr/>
          </p:nvSpPr>
          <p:spPr>
            <a:xfrm rot="3541696">
              <a:off x="3368523" y="1905120"/>
              <a:ext cx="1096444" cy="368275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rgbClr val="B1C0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 txBox="1"/>
            <p:nvPr/>
          </p:nvSpPr>
          <p:spPr>
            <a:xfrm rot="3541696">
              <a:off x="3479006" y="1978776"/>
              <a:ext cx="875479" cy="2209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3733278" y="3010605"/>
              <a:ext cx="2104429" cy="105221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 txBox="1"/>
            <p:nvPr/>
          </p:nvSpPr>
          <p:spPr>
            <a:xfrm>
              <a:off x="3764096" y="3041423"/>
              <a:ext cx="2042792" cy="990577"/>
            </a:xfrm>
            <a:prstGeom prst="rect">
              <a:avLst/>
            </a:prstGeom>
            <a:noFill/>
            <a:ln>
              <a:noFill/>
            </a:ln>
          </p:spPr>
          <p:txBody>
            <a:bodyPr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3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Men’s Issues</a:t>
              </a:r>
            </a:p>
          </p:txBody>
        </p:sp>
        <p:sp>
          <p:nvSpPr>
            <p:cNvPr id="100" name="Shape 100"/>
            <p:cNvSpPr/>
            <p:nvPr/>
          </p:nvSpPr>
          <p:spPr>
            <a:xfrm rot="10800000">
              <a:off x="2499776" y="3352574"/>
              <a:ext cx="1096445" cy="368275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rgbClr val="B1C0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 txBox="1"/>
            <p:nvPr/>
          </p:nvSpPr>
          <p:spPr>
            <a:xfrm>
              <a:off x="2610258" y="3426230"/>
              <a:ext cx="875479" cy="22096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258290" y="3010605"/>
              <a:ext cx="2104429" cy="105221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 txBox="1"/>
            <p:nvPr/>
          </p:nvSpPr>
          <p:spPr>
            <a:xfrm>
              <a:off x="289109" y="3041423"/>
              <a:ext cx="2042792" cy="990577"/>
            </a:xfrm>
            <a:prstGeom prst="rect">
              <a:avLst/>
            </a:prstGeom>
            <a:noFill/>
            <a:ln>
              <a:noFill/>
            </a:ln>
          </p:spPr>
          <p:txBody>
            <a:bodyPr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Relationships</a:t>
              </a:r>
            </a:p>
          </p:txBody>
        </p:sp>
        <p:sp>
          <p:nvSpPr>
            <p:cNvPr id="104" name="Shape 104"/>
            <p:cNvSpPr/>
            <p:nvPr/>
          </p:nvSpPr>
          <p:spPr>
            <a:xfrm rot="-3541696">
              <a:off x="1631030" y="1905121"/>
              <a:ext cx="1096444" cy="368275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rgbClr val="B1C0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 txBox="1"/>
            <p:nvPr/>
          </p:nvSpPr>
          <p:spPr>
            <a:xfrm rot="-3541696">
              <a:off x="1741512" y="1978775"/>
              <a:ext cx="875479" cy="2209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ctrTitle"/>
          </p:nvPr>
        </p:nvSpPr>
        <p:spPr>
          <a:xfrm>
            <a:off x="644717" y="2833688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6600" b="0" i="0" u="none" strike="noStrike" cap="none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Relationships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7" y="858713"/>
            <a:ext cx="3271962" cy="3271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2386" r="5413" b="16404"/>
          <a:stretch/>
        </p:blipFill>
        <p:spPr>
          <a:xfrm>
            <a:off x="4492377" y="961385"/>
            <a:ext cx="3323645" cy="306661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Relationships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67543" y="1540948"/>
            <a:ext cx="4119000" cy="440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assumptions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Relationships are very normal on JET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not automatically become a playboy</a:t>
            </a:r>
          </a:p>
          <a:p>
            <a:pPr marL="365760" marR="0" lvl="1" indent="-101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be safe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towns create big rumors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will see who you come home with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rumors are not necessarily based in reality</a:t>
            </a:r>
          </a:p>
          <a:p>
            <a:pPr marL="365760" marR="0" lvl="1" indent="-10159" algn="l" rtl="0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l="4220" t="5489" r="2991"/>
          <a:stretch/>
        </p:blipFill>
        <p:spPr>
          <a:xfrm>
            <a:off x="4572000" y="2070100"/>
            <a:ext cx="3701517" cy="3879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Relationships with Other JETs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common part of the JET experience 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heavily affect the JET community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JET community is like a large group of friends</a:t>
            </a:r>
          </a:p>
          <a:p>
            <a:pPr marL="1005839" marR="0" lvl="2" indent="-2311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bad break-up or fight can change the dynamics of a group of JETs in smaller areas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drama will become other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JETs’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drama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Above everything, act like an adult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Rumors and secrets spread fast in the JET community </a:t>
            </a:r>
          </a:p>
          <a:p>
            <a:pPr marL="1005839" marR="0" lvl="2" indent="-2311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treat another JET poorly, people will know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definitely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this person again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Reputations made, even early on, can stick with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Relationships with Japanese Women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380997" y="1719069"/>
            <a:ext cx="4660129" cy="48062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228600">
              <a:lnSpc>
                <a:spcPct val="80000"/>
              </a:lnSpc>
              <a:spcBef>
                <a:spcPts val="0"/>
              </a:spcBef>
              <a:buSzPct val="101750"/>
            </a:pPr>
            <a:r>
              <a:rPr lang="en-US" sz="2035" dirty="0"/>
              <a:t>Japanese women are </a:t>
            </a:r>
            <a:r>
              <a:rPr lang="en-US" sz="2035" b="1" dirty="0"/>
              <a:t>not</a:t>
            </a:r>
            <a:r>
              <a:rPr lang="en-US" sz="2035" dirty="0"/>
              <a:t> easy</a:t>
            </a:r>
          </a:p>
          <a:p>
            <a:pPr lvl="1" indent="-22860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1750"/>
            </a:pPr>
            <a:r>
              <a:rPr lang="en-US" sz="183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Conservative dating culture</a:t>
            </a:r>
          </a:p>
          <a:p>
            <a:pPr lvl="1" indent="-22860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1750"/>
            </a:pPr>
            <a:r>
              <a:rPr lang="en-US" sz="1835" dirty="0"/>
              <a:t>Pace of progression in a relationship will vary.</a:t>
            </a:r>
          </a:p>
          <a:p>
            <a:pPr marL="411480" lvl="1" indent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1750"/>
              <a:buNone/>
            </a:pPr>
            <a:endParaRPr lang="en-US" sz="183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en-US" sz="203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the signs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in doubt, be direct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dirty="0"/>
              <a:t>Different cultures, different signals</a:t>
            </a:r>
            <a:endParaRPr lang="en-US"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response = Not interested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Persistence does not guarantee success. </a:t>
            </a:r>
            <a:endParaRPr lang="en-US" sz="1850" dirty="0"/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let persistence become harassment.</a:t>
            </a:r>
          </a:p>
          <a:p>
            <a:pPr marL="406400" marR="0" lvl="1" indent="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None/>
            </a:pPr>
            <a:endParaRPr lang="en-US"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en-US" sz="203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 safe sex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JETs have gotten girls pregnant before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JETs have gotten STDs before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Condom use is not as common in Japan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l="14334" r="19000"/>
          <a:stretch/>
        </p:blipFill>
        <p:spPr>
          <a:xfrm>
            <a:off x="5041127" y="1908435"/>
            <a:ext cx="3203726" cy="3617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0" y="38668"/>
            <a:ext cx="8561923" cy="10376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Relationships with Japanese Men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391580" y="1025864"/>
            <a:ext cx="7619999" cy="5451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342900">
              <a:lnSpc>
                <a:spcPct val="80000"/>
              </a:lnSpc>
              <a:spcBef>
                <a:spcPts val="0"/>
              </a:spcBef>
              <a:buSzPct val="101750"/>
            </a:pPr>
            <a:r>
              <a:rPr lang="en-US" sz="2035" dirty="0"/>
              <a:t>Conservative dating culture</a:t>
            </a:r>
          </a:p>
          <a:p>
            <a:pPr marL="754380" lvl="1" indent="-342900">
              <a:lnSpc>
                <a:spcPct val="80000"/>
              </a:lnSpc>
              <a:spcBef>
                <a:spcPts val="0"/>
              </a:spcBef>
              <a:buSzPct val="101750"/>
            </a:pPr>
            <a:r>
              <a:rPr lang="en-US" sz="1835" dirty="0"/>
              <a:t>Japanese men tend to be closeted</a:t>
            </a:r>
          </a:p>
          <a:p>
            <a:pPr marL="754380" lvl="1" indent="-342900">
              <a:lnSpc>
                <a:spcPct val="80000"/>
              </a:lnSpc>
              <a:spcBef>
                <a:spcPts val="0"/>
              </a:spcBef>
              <a:buSzPct val="101750"/>
            </a:pPr>
            <a:r>
              <a:rPr lang="en-US" sz="1835" dirty="0"/>
              <a:t>Some guys might be reluctant to share personal info on first few dates</a:t>
            </a:r>
          </a:p>
          <a:p>
            <a:pPr marL="754380" lvl="1" indent="-342900">
              <a:lnSpc>
                <a:spcPct val="80000"/>
              </a:lnSpc>
              <a:spcBef>
                <a:spcPts val="0"/>
              </a:spcBef>
              <a:buSzPct val="101750"/>
            </a:pPr>
            <a:r>
              <a:rPr lang="en-US" sz="1835" dirty="0"/>
              <a:t>If you meet the family, you may be introduced and treated as a friend</a:t>
            </a:r>
          </a:p>
          <a:p>
            <a:pPr marL="754380" lvl="1" indent="-342900">
              <a:lnSpc>
                <a:spcPct val="80000"/>
              </a:lnSpc>
              <a:spcBef>
                <a:spcPts val="0"/>
              </a:spcBef>
              <a:buSzPct val="101750"/>
            </a:pPr>
            <a:endParaRPr lang="en-US" sz="1835" dirty="0"/>
          </a:p>
          <a:p>
            <a:pPr marL="457200" indent="-342900">
              <a:lnSpc>
                <a:spcPct val="80000"/>
              </a:lnSpc>
              <a:spcBef>
                <a:spcPts val="0"/>
              </a:spcBef>
              <a:buSzPct val="101750"/>
            </a:pPr>
            <a:r>
              <a:rPr lang="en-US" sz="2035" dirty="0"/>
              <a:t>Meeting men</a:t>
            </a:r>
          </a:p>
          <a:p>
            <a:pPr marL="754380" lvl="1" indent="-342900">
              <a:lnSpc>
                <a:spcPct val="80000"/>
              </a:lnSpc>
              <a:spcBef>
                <a:spcPts val="0"/>
              </a:spcBef>
              <a:buSzPct val="101750"/>
            </a:pPr>
            <a:r>
              <a:rPr lang="en-US" sz="1835" dirty="0"/>
              <a:t>Living in the countryside typically means long distance relationships</a:t>
            </a:r>
          </a:p>
          <a:p>
            <a:pPr marL="754380" lvl="1" indent="-342900">
              <a:lnSpc>
                <a:spcPct val="80000"/>
              </a:lnSpc>
              <a:spcBef>
                <a:spcPts val="0"/>
              </a:spcBef>
              <a:buSzPct val="101750"/>
            </a:pPr>
            <a:r>
              <a:rPr lang="en-US" sz="1835" dirty="0"/>
              <a:t>LGBT bars/nightclubs only tend to be found in larger cities</a:t>
            </a:r>
          </a:p>
          <a:p>
            <a:pPr marL="754380" lvl="1" indent="-342900">
              <a:lnSpc>
                <a:spcPct val="80000"/>
              </a:lnSpc>
              <a:spcBef>
                <a:spcPts val="0"/>
              </a:spcBef>
              <a:buSzPct val="101750"/>
            </a:pPr>
            <a:r>
              <a:rPr lang="en-US" sz="1835" dirty="0"/>
              <a:t>There is an online dating community in Japan</a:t>
            </a:r>
          </a:p>
          <a:p>
            <a:pPr marL="754380" lvl="1" indent="-342900">
              <a:lnSpc>
                <a:spcPct val="80000"/>
              </a:lnSpc>
              <a:spcBef>
                <a:spcPts val="0"/>
              </a:spcBef>
              <a:buSzPct val="101750"/>
            </a:pPr>
            <a:endParaRPr lang="en-US" sz="1835" dirty="0"/>
          </a:p>
          <a:p>
            <a:pPr marL="457200" indent="-342900">
              <a:lnSpc>
                <a:spcPct val="80000"/>
              </a:lnSpc>
              <a:spcBef>
                <a:spcPts val="0"/>
              </a:spcBef>
              <a:buSzPct val="101750"/>
            </a:pPr>
            <a:r>
              <a:rPr lang="en-US" sz="2035" dirty="0"/>
              <a:t>Practice safe sex</a:t>
            </a:r>
          </a:p>
          <a:p>
            <a:pPr marL="754380" lvl="1" indent="-342900">
              <a:lnSpc>
                <a:spcPct val="80000"/>
              </a:lnSpc>
              <a:spcBef>
                <a:spcPts val="0"/>
              </a:spcBef>
              <a:buSzPct val="101750"/>
            </a:pPr>
            <a:r>
              <a:rPr lang="en-US" sz="1835" dirty="0"/>
              <a:t>HIV awareness is low and infections are more common than other countries. </a:t>
            </a:r>
          </a:p>
          <a:p>
            <a:pPr marL="754380" lvl="1" indent="-342900">
              <a:lnSpc>
                <a:spcPct val="80000"/>
              </a:lnSpc>
              <a:spcBef>
                <a:spcPts val="0"/>
              </a:spcBef>
              <a:buSzPct val="101750"/>
            </a:pPr>
            <a:r>
              <a:rPr lang="en-US" sz="1835" dirty="0"/>
              <a:t>Hepatitis B and syphilis have recently seen rises among younger people</a:t>
            </a:r>
          </a:p>
          <a:p>
            <a:pPr marL="754380" lvl="1" indent="-342900">
              <a:lnSpc>
                <a:spcPct val="80000"/>
              </a:lnSpc>
              <a:spcBef>
                <a:spcPts val="0"/>
              </a:spcBef>
              <a:buSzPct val="101750"/>
            </a:pPr>
            <a:endParaRPr lang="en-US" sz="1835" dirty="0"/>
          </a:p>
          <a:p>
            <a:pPr marL="457200" indent="-342900">
              <a:lnSpc>
                <a:spcPct val="80000"/>
              </a:lnSpc>
              <a:spcBef>
                <a:spcPts val="0"/>
              </a:spcBef>
              <a:buSzPct val="101750"/>
            </a:pPr>
            <a:r>
              <a:rPr lang="en-US" sz="2035" dirty="0"/>
              <a:t>Other issues</a:t>
            </a:r>
          </a:p>
          <a:p>
            <a:pPr marL="754380" lvl="1" indent="-342900">
              <a:lnSpc>
                <a:spcPct val="80000"/>
              </a:lnSpc>
              <a:spcBef>
                <a:spcPts val="0"/>
              </a:spcBef>
              <a:buSzPct val="101750"/>
            </a:pPr>
            <a:r>
              <a:rPr lang="en-US" sz="1835" dirty="0"/>
              <a:t>Same-sex marriage is not recognized</a:t>
            </a:r>
          </a:p>
          <a:p>
            <a:pPr marL="754380" lvl="1" indent="-342900">
              <a:lnSpc>
                <a:spcPct val="80000"/>
              </a:lnSpc>
              <a:spcBef>
                <a:spcPts val="0"/>
              </a:spcBef>
              <a:buSzPct val="101750"/>
            </a:pPr>
            <a:r>
              <a:rPr lang="en-US" sz="1835" dirty="0"/>
              <a:t>Same-sex couples cannot adopt</a:t>
            </a:r>
          </a:p>
          <a:p>
            <a:pPr marL="754380" lvl="1" indent="-342900">
              <a:lnSpc>
                <a:spcPct val="80000"/>
              </a:lnSpc>
              <a:spcBef>
                <a:spcPts val="0"/>
              </a:spcBef>
              <a:buSzPct val="101750"/>
            </a:pPr>
            <a:r>
              <a:rPr lang="en-US" sz="1835" dirty="0"/>
              <a:t>No national laws protect LGBT rights</a:t>
            </a:r>
          </a:p>
          <a:p>
            <a:pPr marL="754380" lvl="1" indent="-342900">
              <a:lnSpc>
                <a:spcPct val="80000"/>
              </a:lnSpc>
              <a:spcBef>
                <a:spcPts val="0"/>
              </a:spcBef>
              <a:buSzPct val="101750"/>
            </a:pPr>
            <a:endParaRPr lang="en-US" sz="1835" dirty="0"/>
          </a:p>
          <a:p>
            <a:pPr marL="114300" indent="0">
              <a:lnSpc>
                <a:spcPct val="80000"/>
              </a:lnSpc>
              <a:spcBef>
                <a:spcPts val="0"/>
              </a:spcBef>
              <a:buSzPct val="101750"/>
              <a:buNone/>
            </a:pPr>
            <a:r>
              <a:rPr lang="en-US" sz="2035" dirty="0"/>
              <a:t>*This is only one man’s experience: </a:t>
            </a:r>
            <a:br>
              <a:rPr lang="en-US" sz="2035" dirty="0"/>
            </a:br>
            <a:r>
              <a:rPr lang="en-US" sz="2035" dirty="0"/>
              <a:t>  Theodore “Theo” Brown</a:t>
            </a:r>
          </a:p>
          <a:p>
            <a:pPr marL="754380" lvl="1" indent="-342900">
              <a:lnSpc>
                <a:spcPct val="80000"/>
              </a:lnSpc>
              <a:spcBef>
                <a:spcPts val="0"/>
              </a:spcBef>
              <a:buSzPct val="101750"/>
            </a:pPr>
            <a:endParaRPr lang="en-US" sz="1835" dirty="0"/>
          </a:p>
          <a:p>
            <a:pPr marL="457200" indent="-342900">
              <a:lnSpc>
                <a:spcPct val="80000"/>
              </a:lnSpc>
              <a:spcBef>
                <a:spcPts val="0"/>
              </a:spcBef>
              <a:buSzPct val="101750"/>
            </a:pPr>
            <a:endParaRPr lang="en-US" sz="203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85500-E02F-4CFB-B47B-B48F82AC7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079" y="4553811"/>
            <a:ext cx="3663425" cy="206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Homosexuality in Japan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57200" y="1231391"/>
            <a:ext cx="3657600" cy="484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Arial"/>
              <a:buChar char="•"/>
            </a:pPr>
            <a:r>
              <a:rPr lang="en-US" sz="1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Homosexuality is generally socially accepted in Japan, but often misunderstood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2"/>
              </a:buClr>
              <a:buSzPct val="98764"/>
              <a:buFont typeface="Arial"/>
              <a:buChar char="•"/>
            </a:pPr>
            <a:r>
              <a:rPr lang="en-US" sz="167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Outright hatred or violence is very rare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2"/>
              </a:buClr>
              <a:buSzPct val="98764"/>
              <a:buFont typeface="Arial"/>
              <a:buChar char="•"/>
            </a:pPr>
            <a:r>
              <a:rPr lang="en-US" sz="167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ignorance is quite common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2"/>
              </a:buClr>
              <a:buSzPct val="98764"/>
              <a:buFont typeface="Arial"/>
              <a:buChar char="•"/>
            </a:pPr>
            <a:r>
              <a:rPr lang="en-US" sz="167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be treated as the butt of jokes at times</a:t>
            </a:r>
          </a:p>
          <a:p>
            <a:pPr marL="342900" marR="0" lvl="0" indent="-22860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Arial"/>
              <a:buNone/>
            </a:pPr>
            <a:endParaRPr sz="1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Arial"/>
              <a:buChar char="•"/>
            </a:pPr>
            <a:r>
              <a:rPr lang="en-US" sz="1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Rarely spoken about 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2"/>
              </a:buClr>
              <a:buSzPct val="98764"/>
              <a:buFont typeface="Arial"/>
              <a:buChar char="•"/>
            </a:pPr>
            <a:r>
              <a:rPr lang="en-US" sz="167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may feel uncomfortable if you are very open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2"/>
              </a:buClr>
              <a:buSzPct val="98764"/>
              <a:buFont typeface="Arial"/>
              <a:buChar char="•"/>
            </a:pPr>
            <a:r>
              <a:rPr lang="en-US" sz="167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be asked to hide it from students and the community</a:t>
            </a:r>
          </a:p>
          <a:p>
            <a:pPr marL="1005839" marR="0" lvl="2" indent="-231139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2012 edition of the “AJET Connect” magazine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36"/>
              </a:spcBef>
              <a:buClr>
                <a:schemeClr val="accent2"/>
              </a:buClr>
              <a:buSzPct val="98764"/>
              <a:buFont typeface="Arial"/>
              <a:buChar char="•"/>
            </a:pPr>
            <a:r>
              <a:rPr lang="en-US" sz="167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depend on your school and situation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2"/>
          </p:nvPr>
        </p:nvSpPr>
        <p:spPr>
          <a:xfrm>
            <a:off x="4286566" y="1231391"/>
            <a:ext cx="4038600" cy="428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Arial"/>
              <a:buChar char="•"/>
            </a:pPr>
            <a:r>
              <a:rPr lang="en-US" sz="196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Never</a:t>
            </a:r>
            <a:r>
              <a:rPr lang="en-US" sz="1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 another person 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2"/>
              </a:buClr>
              <a:buSzPct val="98764"/>
              <a:buFont typeface="Arial"/>
              <a:buChar char="•"/>
            </a:pPr>
            <a:r>
              <a:rPr lang="en-US" sz="167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as apparent to Japanese people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2"/>
              </a:buClr>
              <a:buSzPct val="98823"/>
              <a:buFont typeface="Arial"/>
              <a:buNone/>
            </a:pPr>
            <a:endParaRPr sz="167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Arial"/>
              <a:buChar char="•"/>
            </a:pPr>
            <a:r>
              <a:rPr lang="en-US" sz="1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Stonewall AJET group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36"/>
              </a:spcBef>
              <a:buClr>
                <a:schemeClr val="accent2"/>
              </a:buClr>
              <a:buSzPct val="98764"/>
              <a:buFont typeface="Arial"/>
              <a:buChar char="•"/>
            </a:pPr>
            <a:r>
              <a:rPr lang="en-US" sz="167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http://stonewall.ajet.net/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1725" y="3510049"/>
            <a:ext cx="4101474" cy="30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Safe Sex in Japan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457199" y="1417637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en-US" sz="203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Condoms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at convenience stores and pharmacies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want western condoms, buy online or get shipped from home</a:t>
            </a:r>
          </a:p>
          <a:p>
            <a:pPr marL="1005839" marR="0" lvl="2" indent="-23114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lang="en-US" sz="166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Amazon and </a:t>
            </a:r>
            <a:r>
              <a:rPr lang="en-US" sz="1665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Rakuten</a:t>
            </a:r>
            <a:r>
              <a:rPr lang="en-US" sz="166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have western condoms</a:t>
            </a:r>
          </a:p>
          <a:p>
            <a:pPr marL="1005839" marR="0" lvl="2" indent="-23114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lang="en-US" sz="166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larger stores may have them as well (Ex: Don Quixote)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Japanese condoms come un-lubricated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ALMOST ALWAYS BIG ENOUGH</a:t>
            </a:r>
          </a:p>
          <a:p>
            <a:pPr marL="406400" marR="0" lvl="1" indent="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None/>
            </a:pPr>
            <a:endParaRPr lang="en-US" sz="185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en-US" sz="203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Birth control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and commonly used, but slightly less widespread than some western countries</a:t>
            </a:r>
          </a:p>
          <a:p>
            <a:pPr marL="406400" marR="0" lvl="1" indent="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None/>
            </a:pPr>
            <a:endParaRPr lang="en-US"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en-US" sz="203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Morning after pill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a prescription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available at certain locations in Niigata</a:t>
            </a:r>
          </a:p>
          <a:p>
            <a:pPr marL="1005839" marR="0" lvl="2" indent="-231140" algn="l" rtl="0">
              <a:lnSpc>
                <a:spcPct val="80000"/>
              </a:lnSpc>
              <a:spcBef>
                <a:spcPts val="333"/>
              </a:spcBef>
              <a:buClr>
                <a:schemeClr val="accent3"/>
              </a:buClr>
              <a:buSzPct val="97941"/>
              <a:buFont typeface="Arial"/>
              <a:buChar char="•"/>
            </a:pPr>
            <a:r>
              <a:rPr lang="en-US" sz="166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“A Guide to Birth Control Pills in Japan” at www.survivingnjapan.com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STDs in Japan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JETs have caught STDs 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Chlamydia, Gonorrhea, and AIDS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not be dismissed from the JET program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Whether you tell your school or not is your choice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available in Niigata City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Ueno Clinic is anonymous, next to Niigata Station, quick, and fairly cheap. </a:t>
            </a:r>
          </a:p>
          <a:p>
            <a:pPr marL="1005839" marR="0" lvl="2" indent="-2311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www.ueno.co.jp</a:t>
            </a:r>
          </a:p>
          <a:p>
            <a:pPr marL="1005839" marR="0" lvl="2" indent="-2311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ranges from 12,000 to 22,000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/>
              <a:t>Japan Healthcare Info offers STD testing by mail in English</a:t>
            </a:r>
          </a:p>
          <a:p>
            <a: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/>
              <a:t>Results are returned via email from http://japanhealthinfo.com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may be available in your area as well</a:t>
            </a:r>
            <a:r>
              <a:rPr lang="en-US"/>
              <a:t> （性病科 - Seibyōka）</a:t>
            </a:r>
          </a:p>
          <a:p>
            <a:pPr marL="1005839" marR="0" lvl="2" indent="-2311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Doctor patient confidentiality less strict in Japan</a:t>
            </a:r>
          </a:p>
          <a:p>
            <a:pPr marL="1005839" marR="0" lvl="2" indent="-2311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get tested in your town, your BOE, school, friends, and coworkers may find out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GO FORTH YOUNG GENTLEMEN</a:t>
            </a:r>
          </a:p>
        </p:txBody>
      </p:sp>
      <p:pic>
        <p:nvPicPr>
          <p:cNvPr id="263" name="Shape 26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0328" y="381000"/>
            <a:ext cx="7741343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xfrm>
            <a:off x="487363" y="3413571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6600" b="0" i="0" u="none" strike="noStrike" cap="none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Professionalism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F244E8-2075-42A8-BC78-2697B4428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7" y="631971"/>
            <a:ext cx="5911848" cy="39396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0" y="1565796"/>
            <a:ext cx="6063300" cy="440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en-US" sz="20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Dress well to start, then relax as the year progresses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Button-down/polo and Khakis/Chinos nearly always work 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a dress shirt and tie in your locker</a:t>
            </a:r>
          </a:p>
          <a:p>
            <a:pPr marL="342900" marR="0" lvl="0" indent="-2286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en-US" sz="20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Facial hair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options</a:t>
            </a:r>
          </a:p>
          <a:p>
            <a:pPr marL="1005839" marR="0" lvl="2" indent="-23114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lang="en-US" sz="1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Shaven</a:t>
            </a:r>
          </a:p>
          <a:p>
            <a:pPr marL="1005839" marR="0" lvl="2" indent="-23114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lang="en-US" sz="1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Structured facial hair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going to shave, keep at it. 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facial hair, keep it clean.</a:t>
            </a:r>
          </a:p>
          <a:p>
            <a:pPr marL="342900" marR="0" lvl="0" indent="-2286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en-US" sz="20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Shower, wash, and use deodorant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Japanese deodorant is fairly weak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Western deodorant is available on Amazon and Rakuten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l="8578" r="13560"/>
          <a:stretch/>
        </p:blipFill>
        <p:spPr>
          <a:xfrm>
            <a:off x="5760805" y="1928926"/>
            <a:ext cx="2691300" cy="460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Appearance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3305" y="1148766"/>
            <a:ext cx="2290500" cy="22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5">
            <a:alphaModFix/>
          </a:blip>
          <a:srcRect l="25422"/>
          <a:stretch/>
        </p:blipFill>
        <p:spPr>
          <a:xfrm>
            <a:off x="6068257" y="3439280"/>
            <a:ext cx="2280600" cy="22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6">
            <a:alphaModFix/>
          </a:blip>
          <a:srcRect l="7244" r="16383"/>
          <a:stretch/>
        </p:blipFill>
        <p:spPr>
          <a:xfrm>
            <a:off x="5852310" y="2061571"/>
            <a:ext cx="2599800" cy="25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Professionalism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199" y="1854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en-US" sz="2035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to work on time!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en-US" sz="203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productive at your desk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levels of work productivity</a:t>
            </a:r>
          </a:p>
          <a:p>
            <a:pPr marL="982980" marR="0" lvl="2" indent="-34798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Cambria"/>
              <a:buAutoNum type="arabicPeriod"/>
            </a:pPr>
            <a:r>
              <a:rPr lang="en-US" sz="166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Work-related: Lesson planning, creating materials</a:t>
            </a:r>
          </a:p>
          <a:p>
            <a:pPr marL="982980" marR="0" lvl="2" indent="-34798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Cambria"/>
              <a:buAutoNum type="arabicPeriod"/>
            </a:pPr>
            <a:r>
              <a:rPr lang="en-US" sz="166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Life-related: Studying Japanese, familiarizing yourself with the school</a:t>
            </a:r>
          </a:p>
          <a:p>
            <a:pPr marL="982980" marR="0" lvl="2" indent="-34798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Cambria"/>
              <a:buAutoNum type="arabicPeriod"/>
            </a:pPr>
            <a:r>
              <a:rPr lang="en-US" sz="166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Inappropriate: Watching movies, playing video games</a:t>
            </a:r>
          </a:p>
          <a:p>
            <a:pPr lvl="0" rtl="0">
              <a:lnSpc>
                <a:spcPct val="90000"/>
              </a:lnSpc>
              <a:spcBef>
                <a:spcPts val="407"/>
              </a:spcBef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en-US" sz="2035" dirty="0"/>
              <a:t>Take note of coworkers comments</a:t>
            </a:r>
          </a:p>
          <a:p>
            <a:pPr lvl="1" rtl="0">
              <a:lnSpc>
                <a:spcPct val="90000"/>
              </a:lnSpc>
              <a:spcBef>
                <a:spcPts val="370"/>
              </a:spcBef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dirty="0"/>
              <a:t>They may rarely be direct, but they are trying to tell you something</a:t>
            </a:r>
          </a:p>
          <a:p>
            <a:pPr marL="457200" marR="0" lvl="0" indent="45720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None/>
            </a:pPr>
            <a:r>
              <a:rPr lang="en-US" sz="1665" dirty="0"/>
              <a:t>Ex: “It must be nice to be able to wear what you want,” </a:t>
            </a:r>
          </a:p>
          <a:p>
            <a:pPr marL="457200" marR="0" lvl="0" indent="45720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None/>
            </a:pPr>
            <a:r>
              <a:rPr lang="en-US" sz="1665" dirty="0"/>
              <a:t>“That book you’re reading looks really interesting!”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en-US" sz="203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communicate with coworkers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may not realize how little you know</a:t>
            </a:r>
          </a:p>
          <a:p>
            <a:pPr marL="640080" marR="0" lvl="1" indent="-23368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or make schedules and plans for the week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8FF9C9-D5F0-4649-B469-543AE3650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1066364"/>
            <a:ext cx="2801937" cy="14990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Professionalism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231391"/>
            <a:ext cx="3657600" cy="20944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636"/>
              <a:buFont typeface="Arial"/>
              <a:buChar char="•"/>
            </a:pPr>
            <a:r>
              <a:rPr lang="en-US" sz="21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complain to your student or other teachers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2"/>
              </a:buClr>
              <a:buSzPct val="97894"/>
              <a:buFont typeface="Arial"/>
              <a:buChar char="•"/>
            </a:pPr>
            <a:r>
              <a:rPr lang="en-US" sz="18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problems, bring them up with your supervisor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2"/>
              </a:buClr>
              <a:buSzPct val="97894"/>
              <a:buFont typeface="Arial"/>
              <a:buChar char="•"/>
            </a:pPr>
            <a:r>
              <a:rPr lang="en-US" sz="18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Later, you may be able to talk honestly with other teachers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4FFCF-5892-4103-9C06-180E49D5A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159250"/>
            <a:ext cx="6008687" cy="2194184"/>
          </a:xfrm>
          <a:prstGeom prst="rect">
            <a:avLst/>
          </a:prstGeom>
        </p:spPr>
      </p:pic>
      <p:sp>
        <p:nvSpPr>
          <p:cNvPr id="6" name="Shape 133">
            <a:extLst>
              <a:ext uri="{FF2B5EF4-FFF2-40B4-BE49-F238E27FC236}">
                <a16:creationId xmlns:a16="http://schemas.microsoft.com/office/drawing/2014/main" id="{340F7506-B16E-42A6-9DB1-D69B84C14BD5}"/>
              </a:ext>
            </a:extLst>
          </p:cNvPr>
          <p:cNvSpPr txBox="1">
            <a:spLocks/>
          </p:cNvSpPr>
          <p:nvPr/>
        </p:nvSpPr>
        <p:spPr>
          <a:xfrm>
            <a:off x="4114800" y="1231391"/>
            <a:ext cx="3657600" cy="29278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812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041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244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193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736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787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11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>
              <a:lnSpc>
                <a:spcPct val="80000"/>
              </a:lnSpc>
              <a:spcBef>
                <a:spcPts val="434"/>
              </a:spcBef>
              <a:buSzPct val="98636"/>
            </a:pPr>
            <a:r>
              <a:rPr lang="en-US" sz="2170" dirty="0"/>
              <a:t>You are new to this job and the system will not change just for you</a:t>
            </a:r>
          </a:p>
          <a:p>
            <a:pPr indent="-228600">
              <a:lnSpc>
                <a:spcPct val="80000"/>
              </a:lnSpc>
              <a:spcBef>
                <a:spcPts val="434"/>
              </a:spcBef>
              <a:buSzPct val="98636"/>
            </a:pPr>
            <a:r>
              <a:rPr lang="en-US" sz="2170" dirty="0"/>
              <a:t>You are a role model for your students, and a representative for all foreign men</a:t>
            </a:r>
          </a:p>
          <a:p>
            <a:pPr lvl="1" indent="-233680">
              <a:lnSpc>
                <a:spcPct val="80000"/>
              </a:lnSpc>
              <a:spcBef>
                <a:spcPts val="372"/>
              </a:spcBef>
              <a:buSzPct val="97894"/>
            </a:pPr>
            <a:r>
              <a:rPr lang="en-US" sz="1860" dirty="0"/>
              <a:t>What you say to your coworkers and students will affect how they see all of 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199" y="68263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Etiquette 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199" y="10287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get to the teachers office, greet everyone with  “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Ohayou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Gozaimasu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!”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leave, say “O</a:t>
            </a:r>
            <a:r>
              <a:rPr lang="en-US" dirty="0"/>
              <a:t>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aki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shitsurei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shimasu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polite and cheerful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Yawning and sleeping on the job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you are getting enough sleep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Being tired sometimes is natural, being exhausted every day is not</a:t>
            </a:r>
          </a:p>
          <a:p>
            <a:pPr marL="1005839" marR="0" lvl="2" indent="-231139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exhausted every day, try to find the reason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Never, ever, ever sleep on the job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475865-E89A-4D8F-AB3F-3F013BF12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229" y="2171700"/>
            <a:ext cx="2635158" cy="17552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Students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80998" y="1338069"/>
            <a:ext cx="5055000" cy="451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en-US" sz="203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Relationships with students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 closer than in many other countries</a:t>
            </a:r>
          </a:p>
          <a:p>
            <a:pPr marL="1005839" marR="0" lvl="2" indent="-23114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lang="en-US" sz="166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physically and emotionally</a:t>
            </a:r>
          </a:p>
          <a:p>
            <a:pPr marL="1005839" marR="0" lvl="2" indent="-23114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lang="en-US" sz="166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likely be touched, clung to, confessed to, and poked in the butt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Boundaries must still be maintained</a:t>
            </a:r>
          </a:p>
          <a:p>
            <a:pPr marL="1005839" marR="0" lvl="2" indent="-23114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lang="en-US" sz="166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 of school, do not go anywhere private alone with them</a:t>
            </a:r>
          </a:p>
          <a:p>
            <a:pPr marL="1005839" marR="0" lvl="2" indent="-23114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lang="en-US" sz="166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Especially true of male teachers and female students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Discipline: </a:t>
            </a:r>
          </a:p>
          <a:p>
            <a:pPr marL="1005839" marR="0" lvl="2" indent="-23114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lang="en-US" sz="166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have as much power as the JTEs and the kids give you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Above all, they are your </a:t>
            </a:r>
            <a:r>
              <a:rPr lang="en-US" sz="185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</a:p>
          <a:p>
            <a:pPr marL="1005839" marR="0" lvl="2" indent="-23114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lang="en-US" sz="166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your </a:t>
            </a:r>
            <a:r>
              <a:rPr lang="en-US" sz="1665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friends</a:t>
            </a:r>
          </a:p>
          <a:p>
            <a:pPr marL="1005839" marR="0" lvl="2" indent="-23114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lang="en-US" sz="166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your </a:t>
            </a:r>
            <a:r>
              <a:rPr lang="en-US" sz="1665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confidants</a:t>
            </a:r>
            <a:r>
              <a:rPr lang="en-US" sz="166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1005839" marR="0" lvl="2" indent="-23114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Char char="•"/>
            </a:pPr>
            <a:r>
              <a:rPr lang="en-US" sz="1665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POTENTIAL DATES</a:t>
            </a:r>
          </a:p>
          <a:p>
            <a:pPr marL="1005839" marR="0" lvl="2" indent="-23114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97941"/>
              <a:buFont typeface="Arial"/>
              <a:buNone/>
            </a:pPr>
            <a:endParaRPr sz="1665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2" indent="-508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endParaRPr sz="166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05839" marR="0" lvl="2" indent="-231140" algn="l" rtl="0">
              <a:lnSpc>
                <a:spcPct val="80000"/>
              </a:lnSpc>
              <a:spcBef>
                <a:spcPts val="333"/>
              </a:spcBef>
              <a:buClr>
                <a:schemeClr val="accent3"/>
              </a:buClr>
              <a:buSzPct val="97941"/>
              <a:buFont typeface="Arial"/>
              <a:buNone/>
            </a:pPr>
            <a:endParaRPr sz="166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112" y="1972824"/>
            <a:ext cx="2608244" cy="368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Other teachers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Relationships with other teachers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depend on your situation</a:t>
            </a:r>
          </a:p>
          <a:p>
            <a:pPr marL="1005839" marR="0" lvl="2" indent="-231139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may be dying to talk to you, or they may not care at all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socialize and get to know them</a:t>
            </a:r>
          </a:p>
          <a:p>
            <a:pPr marL="1005839" marR="0" lvl="2" indent="-231139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teachers will be able to help you better if you are already friends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proactive if necessary</a:t>
            </a:r>
          </a:p>
          <a:p>
            <a:pPr marL="1005839" marR="0" lvl="2" indent="-231139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teachers about events, clubs, town information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be judged differently than Japanese workers</a:t>
            </a:r>
          </a:p>
          <a:p>
            <a:pPr marL="1005839" marR="0" lvl="2" indent="-231139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Ex: If Yamada-sensei barfs in a toilet, everyone forgets the next day. If you barf in a toilet, you become a legend. </a:t>
            </a:r>
          </a:p>
          <a:p>
            <a:pPr marL="1005839" marR="0" lvl="2" indent="-231139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at a party, Japan is still Japan, and your boss is still your boss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Remember, you may not get along with some of your teachers!</a:t>
            </a:r>
          </a:p>
          <a:p>
            <a:pPr marL="1005839" marR="0" lvl="2" indent="-2311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F7B97D-E6CB-4B80-BD64-F29492125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49" y="136920"/>
            <a:ext cx="2881314" cy="21609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ナチュラル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1781</Words>
  <Application>Microsoft Office PowerPoint</Application>
  <PresentationFormat>On-screen Show (4:3)</PresentationFormat>
  <Paragraphs>279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ナチュラル</vt:lpstr>
      <vt:lpstr>A Gentleman’s Guide to Life in Japan</vt:lpstr>
      <vt:lpstr>Today’s Topics</vt:lpstr>
      <vt:lpstr>Professionalism</vt:lpstr>
      <vt:lpstr>Appearance</vt:lpstr>
      <vt:lpstr>Professionalism</vt:lpstr>
      <vt:lpstr>Professionalism</vt:lpstr>
      <vt:lpstr>Etiquette </vt:lpstr>
      <vt:lpstr>Students</vt:lpstr>
      <vt:lpstr>Other teachers</vt:lpstr>
      <vt:lpstr>Your Supervisor</vt:lpstr>
      <vt:lpstr>SNS, Blogs, and YouTube</vt:lpstr>
      <vt:lpstr> Men’s Issues</vt:lpstr>
      <vt:lpstr>Daily Life</vt:lpstr>
      <vt:lpstr>Super Easy Dinner Recipe</vt:lpstr>
      <vt:lpstr>Health</vt:lpstr>
      <vt:lpstr>Bullying</vt:lpstr>
      <vt:lpstr>Negative attention</vt:lpstr>
      <vt:lpstr>Sexual Harassment</vt:lpstr>
      <vt:lpstr>Mental Health</vt:lpstr>
      <vt:lpstr>Relationships</vt:lpstr>
      <vt:lpstr>Relationships</vt:lpstr>
      <vt:lpstr>Relationships with Other JETs</vt:lpstr>
      <vt:lpstr>Relationships with Japanese Women</vt:lpstr>
      <vt:lpstr>Relationships with Japanese Men</vt:lpstr>
      <vt:lpstr>Homosexuality in Japan</vt:lpstr>
      <vt:lpstr>Safe Sex in Japan</vt:lpstr>
      <vt:lpstr>STDs in Japan</vt:lpstr>
      <vt:lpstr>GO FORTH YOUNG GENTLEMEN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Gentleman’s Guide to Life in Japan</dc:title>
  <dc:creator>nick filipkowski</dc:creator>
  <cp:lastModifiedBy>nick filipkowski</cp:lastModifiedBy>
  <cp:revision>10</cp:revision>
  <dcterms:modified xsi:type="dcterms:W3CDTF">2018-07-30T07:21:58Z</dcterms:modified>
</cp:coreProperties>
</file>