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6" r:id="rId1"/>
  </p:sldMasterIdLst>
  <p:notesMasterIdLst>
    <p:notesMasterId r:id="rId30"/>
  </p:notesMasterIdLst>
  <p:sldIdLst>
    <p:sldId id="256" r:id="rId2"/>
    <p:sldId id="257" r:id="rId3"/>
    <p:sldId id="271" r:id="rId4"/>
    <p:sldId id="258" r:id="rId5"/>
    <p:sldId id="260" r:id="rId6"/>
    <p:sldId id="259" r:id="rId7"/>
    <p:sldId id="291" r:id="rId8"/>
    <p:sldId id="273" r:id="rId9"/>
    <p:sldId id="307" r:id="rId10"/>
    <p:sldId id="262" r:id="rId11"/>
    <p:sldId id="298" r:id="rId12"/>
    <p:sldId id="295" r:id="rId13"/>
    <p:sldId id="294" r:id="rId14"/>
    <p:sldId id="296" r:id="rId15"/>
    <p:sldId id="267" r:id="rId16"/>
    <p:sldId id="300" r:id="rId17"/>
    <p:sldId id="301" r:id="rId18"/>
    <p:sldId id="302" r:id="rId19"/>
    <p:sldId id="303" r:id="rId20"/>
    <p:sldId id="268" r:id="rId21"/>
    <p:sldId id="284" r:id="rId22"/>
    <p:sldId id="304" r:id="rId23"/>
    <p:sldId id="305" r:id="rId24"/>
    <p:sldId id="297" r:id="rId25"/>
    <p:sldId id="270" r:id="rId26"/>
    <p:sldId id="288" r:id="rId27"/>
    <p:sldId id="289" r:id="rId28"/>
    <p:sldId id="290" r:id="rId29"/>
  </p:sldIdLst>
  <p:sldSz cx="9144000" cy="5143500" type="screen16x9"/>
  <p:notesSz cx="6858000" cy="9144000"/>
  <p:embeddedFontLst>
    <p:embeddedFont>
      <p:font typeface="メイリオ" panose="020B0604030504040204" pitchFamily="34" charset="-128"/>
      <p:regular r:id="rId31"/>
      <p:bold r:id="rId32"/>
      <p:italic r:id="rId33"/>
      <p:boldItalic r:id="rId34"/>
    </p:embeddedFont>
    <p:embeddedFont>
      <p:font typeface="Berlin Sans FB Demi" panose="020E0802020502020306" pitchFamily="34" charset="0"/>
      <p:bold r:id="rId35"/>
    </p:embeddedFont>
    <p:embeddedFont>
      <p:font typeface="Roboto" pitchFamily="2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2A3990"/>
    <a:srgbClr val="434343"/>
    <a:srgbClr val="838383"/>
    <a:srgbClr val="F8A208"/>
    <a:srgbClr val="F9DC07"/>
    <a:srgbClr val="808080"/>
    <a:srgbClr val="737373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1105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4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Angela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3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60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492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JENNY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9143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JENNY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16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JENNY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16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684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SEAN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887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NZ" dirty="0"/>
              <a:t>JENNY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28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20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13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74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2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97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10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7895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0934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14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20959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335651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2669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613832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0801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2636886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222467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283408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0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7027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633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225167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95489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10554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288286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903892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027453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81730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014231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0114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1130300" y="1183599"/>
            <a:ext cx="3251601" cy="2156651"/>
          </a:xfrm>
          <a:prstGeom prst="rect">
            <a:avLst/>
          </a:prstGeom>
        </p:spPr>
        <p:txBody>
          <a:bodyPr lIns="91425" tIns="91425" rIns="91425" bIns="91425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3400"/>
              <a:t>High School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3400"/>
              <a:t>Self-Introduction Lessons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1130300" y="3340250"/>
            <a:ext cx="3251601" cy="822674"/>
          </a:xfrm>
          <a:prstGeom prst="rect">
            <a:avLst/>
          </a:prstGeom>
        </p:spPr>
        <p:txBody>
          <a:bodyPr lIns="91425" tIns="91425" rIns="91425" bIns="91425" anchorCtr="0">
            <a:norm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Presented by</a:t>
            </a:r>
            <a:r>
              <a:rPr lang="en-US" dirty="0"/>
              <a:t> Angela Moore</a:t>
            </a:r>
            <a:endParaRPr lang="en"/>
          </a:p>
        </p:txBody>
      </p:sp>
      <p:pic>
        <p:nvPicPr>
          <p:cNvPr id="90" name="Graphic 89" descr="Books">
            <a:extLst>
              <a:ext uri="{FF2B5EF4-FFF2-40B4-BE49-F238E27FC236}">
                <a16:creationId xmlns:a16="http://schemas.microsoft.com/office/drawing/2014/main" id="{73426171-5752-45C2-B6D0-2BDE86F8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1998" y="1443031"/>
            <a:ext cx="2460460" cy="2460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4104456" cy="5760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Other Things To Consider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0" y="902250"/>
            <a:ext cx="7740352" cy="41177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The JTE may have too high or too low expectations of the class—</a:t>
            </a:r>
          </a:p>
          <a:p>
            <a:pPr marL="22860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		</a:t>
            </a:r>
            <a:r>
              <a:rPr lang="en" sz="1800" dirty="0">
                <a:solidFill>
                  <a:srgbClr val="FF6600"/>
                </a:solidFill>
              </a:rPr>
              <a:t>be prepared to adapt!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here will be a range of language abilities in your class.    </a:t>
            </a:r>
          </a:p>
          <a:p>
            <a:pPr marL="528638" lvl="1" indent="0">
              <a:lnSpc>
                <a:spcPct val="150000"/>
              </a:lnSpc>
              <a:buNone/>
            </a:pPr>
            <a:r>
              <a:rPr lang="en" sz="1600" dirty="0">
                <a:solidFill>
                  <a:srgbClr val="FF6600"/>
                </a:solidFill>
              </a:rPr>
              <a:t>Make your activities flexible if you can!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Students may not understand your accent at first, and you may not understand theirs! </a:t>
            </a:r>
          </a:p>
          <a:p>
            <a:pPr marL="528638" lvl="1" indent="0">
              <a:lnSpc>
                <a:spcPct val="150000"/>
              </a:lnSpc>
              <a:buNone/>
            </a:pPr>
            <a:r>
              <a:rPr lang="en" sz="1600" dirty="0">
                <a:solidFill>
                  <a:srgbClr val="FF6600"/>
                </a:solidFill>
              </a:rPr>
              <a:t>Speak very </a:t>
            </a:r>
            <a:r>
              <a:rPr lang="en" sz="1600" u="sng" dirty="0">
                <a:solidFill>
                  <a:srgbClr val="FF6600"/>
                </a:solidFill>
              </a:rPr>
              <a:t>SLOWLY</a:t>
            </a:r>
            <a:r>
              <a:rPr lang="en" sz="1600" dirty="0">
                <a:solidFill>
                  <a:srgbClr val="FF6600"/>
                </a:solidFill>
              </a:rPr>
              <a:t> and </a:t>
            </a:r>
            <a:r>
              <a:rPr lang="en" sz="1600" u="sng" dirty="0">
                <a:solidFill>
                  <a:srgbClr val="FF6600"/>
                </a:solidFill>
              </a:rPr>
              <a:t>CLEARLY</a:t>
            </a:r>
            <a:r>
              <a:rPr lang="en" sz="1600" dirty="0">
                <a:solidFill>
                  <a:srgbClr val="FF6600"/>
                </a:solidFill>
              </a:rPr>
              <a:t>.</a:t>
            </a:r>
          </a:p>
          <a:p>
            <a:pPr marL="457200" indent="-228600">
              <a:lnSpc>
                <a:spcPct val="150000"/>
              </a:lnSpc>
              <a:buFont typeface="Wingdings" pitchFamily="2" charset="2"/>
              <a:buChar char="l"/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High language level does not equal high confidence level, and vice versa. </a:t>
            </a:r>
          </a:p>
          <a:p>
            <a:pPr marL="528638" lvl="1" indent="0">
              <a:lnSpc>
                <a:spcPct val="150000"/>
              </a:lnSpc>
              <a:buNone/>
            </a:pPr>
            <a:r>
              <a:rPr lang="en" altLang="ja-JP" sz="1600" dirty="0">
                <a:solidFill>
                  <a:srgbClr val="FF6600"/>
                </a:solidFill>
              </a:rPr>
              <a:t>This is FRUSTRATING, but ganbare!</a:t>
            </a: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endParaRPr lang="en" dirty="0"/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endParaRPr lang="en" dirty="0"/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endParaRPr lang="en" dirty="0"/>
          </a:p>
          <a:p>
            <a:pPr marL="457200" lvl="0" indent="-228600">
              <a:spcBef>
                <a:spcPts val="0"/>
              </a:spcBef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7AC9-8F77-4C82-AF28-0FE6A026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2267850"/>
            <a:ext cx="2016224" cy="607800"/>
          </a:xfrm>
        </p:spPr>
        <p:txBody>
          <a:bodyPr>
            <a:normAutofit fontScale="90000"/>
          </a:bodyPr>
          <a:lstStyle/>
          <a:p>
            <a:r>
              <a:rPr lang="en-US" dirty="0"/>
              <a:t>Bomb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E41F6-DD76-41C2-902B-925F8AD5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478"/>
            <a:ext cx="514350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0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Next Activity…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875"/>
            <a:ext cx="6852588" cy="285404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Make teams of about 4-5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Each team has 500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Wager your points on an answer!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(This is your team for the rest of the session, volunteers can win points for their groups.)</a:t>
            </a:r>
          </a:p>
        </p:txBody>
      </p:sp>
    </p:spTree>
    <p:extLst>
      <p:ext uri="{BB962C8B-B14F-4D97-AF65-F5344CB8AC3E}">
        <p14:creationId xmlns:p14="http://schemas.microsoft.com/office/powerpoint/2010/main" val="8587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10000"/>
            <a:ext cx="2244076" cy="6078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state is Angela from?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1800" dirty="0"/>
              <a:t>California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solidFill>
                  <a:schemeClr val="tx1"/>
                </a:solidFill>
              </a:rPr>
              <a:t>Kansas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solidFill>
                  <a:schemeClr val="tx1"/>
                </a:solidFill>
              </a:rPr>
              <a:t>Nevada</a:t>
            </a:r>
          </a:p>
        </p:txBody>
      </p:sp>
    </p:spTree>
    <p:extLst>
      <p:ext uri="{BB962C8B-B14F-4D97-AF65-F5344CB8AC3E}">
        <p14:creationId xmlns:p14="http://schemas.microsoft.com/office/powerpoint/2010/main" val="29667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95486"/>
            <a:ext cx="3756244" cy="822314"/>
          </a:xfrm>
        </p:spPr>
        <p:txBody>
          <a:bodyPr>
            <a:normAutofit fontScale="90000"/>
          </a:bodyPr>
          <a:lstStyle/>
          <a:p>
            <a:r>
              <a:rPr lang="en-US" dirty="0"/>
              <a:t>How long has Angela been in Japan?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1800" dirty="0"/>
              <a:t>2 year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solidFill>
                  <a:schemeClr val="tx1"/>
                </a:solidFill>
              </a:rPr>
              <a:t>4 years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>
                <a:solidFill>
                  <a:schemeClr val="tx1"/>
                </a:solidFill>
              </a:rPr>
              <a:t>3 years</a:t>
            </a:r>
          </a:p>
        </p:txBody>
      </p:sp>
    </p:spTree>
    <p:extLst>
      <p:ext uri="{BB962C8B-B14F-4D97-AF65-F5344CB8AC3E}">
        <p14:creationId xmlns:p14="http://schemas.microsoft.com/office/powerpoint/2010/main" val="40604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Introducing Kansas</a:t>
            </a:r>
            <a:r>
              <a:rPr lang="en" dirty="0"/>
              <a:t>…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0914" y="2283718"/>
            <a:ext cx="7569438" cy="23762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Makes new information relatable.</a:t>
            </a:r>
          </a:p>
          <a:p>
            <a:pPr marL="5143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Covers a range of topics to cater to different interests.</a:t>
            </a:r>
          </a:p>
          <a:p>
            <a:pPr marL="5143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You can fire questions at the class to get them participating. </a:t>
            </a:r>
          </a:p>
          <a:p>
            <a:pPr marL="228600" lvl="0" indent="0">
              <a:spcBef>
                <a:spcPts val="0"/>
              </a:spcBef>
              <a:buNone/>
            </a:pPr>
            <a:r>
              <a:rPr lang="en-US" sz="1800" dirty="0"/>
              <a:t>(What do you call X in Japanese, What do you call X in English, What X is Niigata famous for? Remember, every volunteer wins points!)</a:t>
            </a:r>
            <a:endParaRPr lang="en" sz="1800" dirty="0"/>
          </a:p>
          <a:p>
            <a:pPr marL="5143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" sz="1800" dirty="0"/>
          </a:p>
          <a:p>
            <a:pPr marL="5143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1800" dirty="0"/>
          </a:p>
        </p:txBody>
      </p:sp>
      <p:sp>
        <p:nvSpPr>
          <p:cNvPr id="4" name="Shape 105"/>
          <p:cNvSpPr txBox="1">
            <a:spLocks noGrp="1"/>
          </p:cNvSpPr>
          <p:nvPr>
            <p:ph type="body" idx="2"/>
          </p:nvPr>
        </p:nvSpPr>
        <p:spPr>
          <a:xfrm>
            <a:off x="395536" y="1444281"/>
            <a:ext cx="8197845" cy="12241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 show them videos, use lots of pictures, animated slides etc.</a:t>
            </a: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 compare Kansas to Japan: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1836" y="1063137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/>
            <a:r>
              <a:rPr lang="en-US" altLang="ja-JP" sz="2000" dirty="0">
                <a:solidFill>
                  <a:srgbClr val="FF6600"/>
                </a:solidFill>
              </a:rPr>
              <a:t>It’s not just a </a:t>
            </a:r>
            <a:r>
              <a:rPr lang="en" altLang="ja-JP" sz="2000" dirty="0">
                <a:solidFill>
                  <a:srgbClr val="FF6600"/>
                </a:solidFill>
              </a:rPr>
              <a:t>lecture!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D65-3B05-46F0-A6ED-9BB4C05D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Kansas?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6AC6F-7D1C-4D32-9163-6F56AC4975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6951" y="1503900"/>
            <a:ext cx="3999900" cy="2150532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r>
              <a:rPr lang="en-US" sz="1800" dirty="0"/>
              <a:t>Kansas Population is 3,000,000 people = Niigata prefecture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How big is Kansas?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1B078-C27F-4A8F-8A91-458131AA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79" y="410000"/>
            <a:ext cx="3168352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6699F6-EDF9-452E-8144-049C5076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09" y="3602915"/>
            <a:ext cx="2402555" cy="125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77C98-5005-49E3-9B34-71673D73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045" y="2976076"/>
            <a:ext cx="2402555" cy="216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CDCA0-05FA-47F9-BEF5-426F493BF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3996873"/>
            <a:ext cx="785855" cy="4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68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B4F2-AA87-40C0-BCD1-A6801BDE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0" y="35426"/>
            <a:ext cx="3368572" cy="607800"/>
          </a:xfrm>
        </p:spPr>
        <p:txBody>
          <a:bodyPr/>
          <a:lstStyle/>
          <a:p>
            <a:r>
              <a:rPr lang="en-US" dirty="0"/>
              <a:t>What is Kansas like?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7A34A-AE87-438F-97DF-23987D417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627" y="1229975"/>
            <a:ext cx="4095973" cy="3339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62470-6380-407A-9ADF-C038E7C4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29" y="2576810"/>
            <a:ext cx="3940671" cy="25666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E8BFB-8F1E-401E-B38E-6AE23275E0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16087-3E5F-41EB-9A1B-758E1F2D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27" y="510194"/>
            <a:ext cx="4095973" cy="278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7D6B5-1E0B-4340-90D9-52D3F225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01" y="-45765"/>
            <a:ext cx="4832400" cy="3054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83325-B6A0-4853-9156-6768C4E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789" y="3008312"/>
            <a:ext cx="3223616" cy="2126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78966-14DC-4C70-BD36-D4F526E91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28" y="3009485"/>
            <a:ext cx="2904248" cy="21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F2A3-ACA4-47BD-A851-B5D2D5E0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F8D56-EBF7-44F7-9F9F-93E48539C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1077-938A-44D7-B9EE-38FBD8586DD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F466D-BF98-4517-802B-399F7455C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83518"/>
            <a:ext cx="6876256" cy="45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051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0345-EB68-4A37-A85A-B8E79F26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81" y="233079"/>
            <a:ext cx="8520600" cy="607800"/>
          </a:xfrm>
        </p:spPr>
        <p:txBody>
          <a:bodyPr/>
          <a:lstStyle/>
          <a:p>
            <a:r>
              <a:rPr lang="en-US" dirty="0"/>
              <a:t>Hiss…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6EA52-6C48-42D2-BAB1-24A4C6FE2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90D39-25CB-41D7-8FBF-175D26E1620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28441-C490-4FD1-AEAE-DF0448EE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8" y="771549"/>
            <a:ext cx="6620221" cy="41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 defTabSz="457200">
              <a:spcBef>
                <a:spcPct val="0"/>
              </a:spcBef>
            </a:pPr>
            <a:r>
              <a:rPr lang="en-US" sz="3600" dirty="0"/>
              <a:t>A Bit About Me…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327436" y="1355063"/>
            <a:ext cx="3766464" cy="3331237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457200" lvl="0" indent="-228600" defTabSz="457200">
              <a:spcBef>
                <a:spcPts val="1000"/>
              </a:spcBef>
              <a:buSzPct val="80000"/>
            </a:pPr>
            <a:r>
              <a:rPr lang="en-US" sz="1800" dirty="0"/>
              <a:t>Angela</a:t>
            </a:r>
          </a:p>
          <a:p>
            <a:pPr marL="457200" lvl="1" defTabSz="457200">
              <a:spcBef>
                <a:spcPts val="1000"/>
              </a:spcBef>
              <a:buSzPct val="80000"/>
            </a:pPr>
            <a:r>
              <a:rPr lang="en-US" sz="1800" dirty="0"/>
              <a:t>3rd Year ALT</a:t>
            </a:r>
          </a:p>
          <a:p>
            <a:pPr marL="457200" lvl="1" defTabSz="457200">
              <a:spcBef>
                <a:spcPts val="1000"/>
              </a:spcBef>
              <a:buSzPct val="80000"/>
            </a:pPr>
            <a:r>
              <a:rPr lang="en-US" sz="1800" dirty="0"/>
              <a:t>Lived in Tokyo for one year for study abroad</a:t>
            </a:r>
          </a:p>
          <a:p>
            <a:pPr marL="457200" lvl="1" defTabSz="457200">
              <a:spcBef>
                <a:spcPts val="1000"/>
              </a:spcBef>
              <a:buSzPct val="80000"/>
            </a:pPr>
            <a:r>
              <a:rPr lang="en-US" sz="1800" dirty="0"/>
              <a:t>Originally from USA</a:t>
            </a:r>
          </a:p>
          <a:p>
            <a:pPr marL="457200" lvl="1" defTabSz="457200">
              <a:spcBef>
                <a:spcPts val="1000"/>
              </a:spcBef>
              <a:buSzPct val="80000"/>
            </a:pPr>
            <a:r>
              <a:rPr lang="en-US" sz="1800" dirty="0"/>
              <a:t>Currently lives in </a:t>
            </a:r>
            <a:r>
              <a:rPr lang="en-US" sz="1800" dirty="0" err="1"/>
              <a:t>Niitsu</a:t>
            </a:r>
            <a:endParaRPr lang="en-US" sz="1800" dirty="0"/>
          </a:p>
          <a:p>
            <a:pPr marL="457200" lvl="1" defTabSz="457200">
              <a:spcBef>
                <a:spcPts val="1000"/>
              </a:spcBef>
              <a:buSzPct val="80000"/>
            </a:pPr>
            <a:r>
              <a:rPr lang="en-US" sz="1800" dirty="0"/>
              <a:t>Teaches at </a:t>
            </a:r>
            <a:r>
              <a:rPr lang="en-US" sz="1800" dirty="0" err="1"/>
              <a:t>Niitsu</a:t>
            </a:r>
            <a:r>
              <a:rPr lang="en-US" sz="1800" dirty="0"/>
              <a:t>, </a:t>
            </a:r>
            <a:r>
              <a:rPr lang="en-US" sz="1800" dirty="0" err="1"/>
              <a:t>Niitsu</a:t>
            </a:r>
            <a:r>
              <a:rPr lang="en-US" sz="1800" dirty="0"/>
              <a:t> Kogyo, </a:t>
            </a:r>
            <a:r>
              <a:rPr lang="en-US" sz="1800" dirty="0" err="1"/>
              <a:t>Niitsu</a:t>
            </a:r>
            <a:r>
              <a:rPr lang="en-US" sz="1800" dirty="0"/>
              <a:t> Minami, and </a:t>
            </a:r>
            <a:r>
              <a:rPr lang="en-US" sz="1800" dirty="0" err="1"/>
              <a:t>Shirone</a:t>
            </a:r>
            <a:r>
              <a:rPr lang="en-US" sz="1800" dirty="0"/>
              <a:t> High Schools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152FC-A2D0-43CF-9665-579E88E8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75" y="1590915"/>
            <a:ext cx="3153742" cy="19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Bomb Game </a:t>
            </a:r>
            <a:r>
              <a:rPr lang="en-US" altLang="ja-JP" sz="2000" dirty="0">
                <a:solidFill>
                  <a:srgbClr val="FF6600"/>
                </a:solidFill>
              </a:rPr>
              <a:t>The game you just played</a:t>
            </a:r>
            <a:br>
              <a:rPr lang="en" altLang="ja-JP" sz="3200" dirty="0">
                <a:solidFill>
                  <a:srgbClr val="FF6600"/>
                </a:solidFill>
              </a:rPr>
            </a:br>
            <a:endParaRPr lang="en" dirty="0"/>
          </a:p>
        </p:txBody>
      </p:sp>
      <p:sp>
        <p:nvSpPr>
          <p:cNvPr id="4" name="Shape 105"/>
          <p:cNvSpPr txBox="1">
            <a:spLocks noGrp="1"/>
          </p:cNvSpPr>
          <p:nvPr>
            <p:ph type="body" idx="1"/>
          </p:nvPr>
        </p:nvSpPr>
        <p:spPr>
          <a:xfrm>
            <a:off x="1115617" y="1017800"/>
            <a:ext cx="5976664" cy="15481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This game is great because:</a:t>
            </a:r>
          </a:p>
          <a:p>
            <a:pPr marL="457200" indent="-228600">
              <a:spcAft>
                <a:spcPts val="600"/>
              </a:spcAft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ALL STUDENTS have to participate! </a:t>
            </a:r>
          </a:p>
          <a:p>
            <a:pPr marL="228600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   They all have to:</a:t>
            </a:r>
          </a:p>
        </p:txBody>
      </p:sp>
      <p:sp>
        <p:nvSpPr>
          <p:cNvPr id="5" name="Shape 105"/>
          <p:cNvSpPr txBox="1">
            <a:spLocks noGrp="1"/>
          </p:cNvSpPr>
          <p:nvPr>
            <p:ph type="body" idx="2"/>
          </p:nvPr>
        </p:nvSpPr>
        <p:spPr>
          <a:xfrm>
            <a:off x="1835696" y="2247714"/>
            <a:ext cx="5915723" cy="13321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Listen to each other.</a:t>
            </a:r>
          </a:p>
          <a:p>
            <a:pPr marL="5143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Come up with an original idea (or help each other).</a:t>
            </a:r>
          </a:p>
          <a:p>
            <a:pPr marL="51435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Speak English!</a:t>
            </a:r>
            <a:endParaRPr sz="1800" dirty="0"/>
          </a:p>
        </p:txBody>
      </p:sp>
      <p:sp>
        <p:nvSpPr>
          <p:cNvPr id="8" name="Shape 105"/>
          <p:cNvSpPr txBox="1">
            <a:spLocks noGrp="1"/>
          </p:cNvSpPr>
          <p:nvPr>
            <p:ph type="body" idx="4294967295"/>
          </p:nvPr>
        </p:nvSpPr>
        <p:spPr>
          <a:xfrm>
            <a:off x="2159000" y="3581400"/>
            <a:ext cx="6985000" cy="140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It’s flexible for language level and confidence.</a:t>
            </a: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It gets students moving…and they are excited to hold the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pokeball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2A3990"/>
                </a:solidFill>
              </a:rPr>
              <a:t>Maru /Batsu</a:t>
            </a:r>
            <a:r>
              <a:rPr lang="en-US" altLang="ja-JP" sz="3200" dirty="0">
                <a:solidFill>
                  <a:srgbClr val="FF6600"/>
                </a:solidFill>
              </a:rPr>
              <a:t> </a:t>
            </a:r>
            <a:r>
              <a:rPr lang="en-US" altLang="ja-JP" sz="2000" dirty="0">
                <a:solidFill>
                  <a:srgbClr val="FF6600"/>
                </a:solidFill>
              </a:rPr>
              <a:t>True or False questions (about me).</a:t>
            </a:r>
            <a:endParaRPr lang="en" dirty="0">
              <a:solidFill>
                <a:srgbClr val="2A3990"/>
              </a:solidFill>
            </a:endParaRPr>
          </a:p>
        </p:txBody>
      </p:sp>
      <p:sp>
        <p:nvSpPr>
          <p:cNvPr id="4" name="Shape 105"/>
          <p:cNvSpPr txBox="1">
            <a:spLocks noGrp="1"/>
          </p:cNvSpPr>
          <p:nvPr>
            <p:ph type="body" idx="1"/>
          </p:nvPr>
        </p:nvSpPr>
        <p:spPr>
          <a:xfrm>
            <a:off x="107504" y="1131590"/>
            <a:ext cx="7272808" cy="39315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This game is great because: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The instructions are simple.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You can make the students move around the classroom to vote.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They learn about you through a game instead of a lecture.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You can make questions harder and harder, but the element of chance means even low language level students can still win.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You can blow their minds with weird facts about yourself and leave a good impression!</a:t>
            </a:r>
          </a:p>
        </p:txBody>
      </p:sp>
    </p:spTree>
    <p:extLst>
      <p:ext uri="{BB962C8B-B14F-4D97-AF65-F5344CB8AC3E}">
        <p14:creationId xmlns:p14="http://schemas.microsoft.com/office/powerpoint/2010/main" val="36231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2486-D9B6-4D01-BE0D-342FA34E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have been to Italy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06E3-D731-42C0-A68E-8C727843D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A750B-68CE-41CF-8EB8-E6A1B2BA2A3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4C61C-A77A-44C3-AEE2-6B5E0CC9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21" y="1131590"/>
            <a:ext cx="4797152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AD6B-3797-491D-B952-02F40FC6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82" y="33916"/>
            <a:ext cx="8520600" cy="607800"/>
          </a:xfrm>
        </p:spPr>
        <p:txBody>
          <a:bodyPr/>
          <a:lstStyle/>
          <a:p>
            <a:r>
              <a:rPr lang="en-US" dirty="0"/>
              <a:t>I have one brother and one sister.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4EE12-7236-40C1-886C-2679683C0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EDBA3-FFAC-437E-B6FA-A4CCE770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2" y="641716"/>
            <a:ext cx="3572995" cy="44678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37226-0991-4CC5-95ED-6570C1D1712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7FD18-1A01-47F4-A093-FDBAF6962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037992"/>
            <a:ext cx="5364088" cy="36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NZ" dirty="0">
                <a:solidFill>
                  <a:srgbClr val="2A3990"/>
                </a:solidFill>
              </a:rPr>
              <a:t>Questions? </a:t>
            </a:r>
            <a:r>
              <a:rPr lang="en-US" sz="2000" dirty="0">
                <a:solidFill>
                  <a:srgbClr val="FF6600"/>
                </a:solidFill>
              </a:rPr>
              <a:t>Leave time for this! (And use to fill in extra time)</a:t>
            </a:r>
            <a:endParaRPr lang="en" dirty="0">
              <a:solidFill>
                <a:srgbClr val="2A3990"/>
              </a:solidFill>
            </a:endParaRPr>
          </a:p>
        </p:txBody>
      </p:sp>
      <p:sp>
        <p:nvSpPr>
          <p:cNvPr id="4" name="Shape 105"/>
          <p:cNvSpPr txBox="1">
            <a:spLocks noGrp="1"/>
          </p:cNvSpPr>
          <p:nvPr>
            <p:ph type="body" idx="1"/>
          </p:nvPr>
        </p:nvSpPr>
        <p:spPr>
          <a:xfrm>
            <a:off x="-108520" y="1419622"/>
            <a:ext cx="7776864" cy="331387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Gives one last opportunity for students to use English creatively and communicatively.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Can be a speaking and/or writing exercise.</a:t>
            </a:r>
          </a:p>
          <a:p>
            <a:pPr marL="757238" lvl="1" indent="-228600">
              <a:buFont typeface="Wingdings" pitchFamily="2" charset="2"/>
              <a:buChar char="l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(Self-Introduction of Students)</a:t>
            </a: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Very flexible activity!</a:t>
            </a:r>
          </a:p>
          <a:p>
            <a:pPr marL="457200" indent="-228600">
              <a:buFont typeface="Wingdings" pitchFamily="2" charset="2"/>
              <a:buChar char="l"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28600" indent="0">
              <a:buNone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228600">
              <a:buFont typeface="Wingdings" pitchFamily="2" charset="2"/>
              <a:buChar char="l"/>
            </a:pP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51520" y="195486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/>
              <a:t>Summary</a:t>
            </a:r>
          </a:p>
        </p:txBody>
      </p:sp>
      <p:sp>
        <p:nvSpPr>
          <p:cNvPr id="6" name="Rectangle 3"/>
          <p:cNvSpPr/>
          <p:nvPr/>
        </p:nvSpPr>
        <p:spPr>
          <a:xfrm>
            <a:off x="1187624" y="1203598"/>
            <a:ext cx="66247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NZ" sz="8800" b="1" kern="1200" dirty="0">
                <a:ln w="57150"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DOs and</a:t>
            </a:r>
          </a:p>
          <a:p>
            <a:pPr algn="ctr"/>
            <a:r>
              <a:rPr lang="en-NZ" sz="8800" b="1" kern="1200" dirty="0">
                <a:ln w="57150"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DON’Ts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2A3990"/>
                </a:solidFill>
              </a:rPr>
              <a:t>D</a:t>
            </a:r>
            <a:r>
              <a:rPr lang="en-US" dirty="0">
                <a:solidFill>
                  <a:srgbClr val="2A3990"/>
                </a:solidFill>
              </a:rPr>
              <a:t>o</a:t>
            </a:r>
            <a:r>
              <a:rPr lang="en" dirty="0">
                <a:solidFill>
                  <a:srgbClr val="2A3990"/>
                </a:solidFill>
              </a:rPr>
              <a:t>s and Don’ts</a:t>
            </a:r>
          </a:p>
        </p:txBody>
      </p:sp>
      <p:sp>
        <p:nvSpPr>
          <p:cNvPr id="4" name="Shape 105"/>
          <p:cNvSpPr txBox="1">
            <a:spLocks noGrp="1"/>
          </p:cNvSpPr>
          <p:nvPr>
            <p:ph type="body" idx="1"/>
          </p:nvPr>
        </p:nvSpPr>
        <p:spPr>
          <a:xfrm>
            <a:off x="-35077" y="1616468"/>
            <a:ext cx="3252188" cy="7920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Make English </a:t>
            </a:r>
            <a:r>
              <a:rPr lang="en-US" sz="1800" dirty="0">
                <a:solidFill>
                  <a:srgbClr val="FF6600"/>
                </a:solidFill>
              </a:rPr>
              <a:t>EXCITING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! Or at least interesting…</a:t>
            </a:r>
          </a:p>
        </p:txBody>
      </p:sp>
      <p:sp>
        <p:nvSpPr>
          <p:cNvPr id="5" name="Shape 105"/>
          <p:cNvSpPr txBox="1">
            <a:spLocks noGrp="1"/>
          </p:cNvSpPr>
          <p:nvPr>
            <p:ph type="body" idx="2"/>
          </p:nvPr>
        </p:nvSpPr>
        <p:spPr>
          <a:xfrm>
            <a:off x="4338808" y="4085966"/>
            <a:ext cx="3396204" cy="7920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Make your lesson all about you (topic or approach).</a:t>
            </a:r>
          </a:p>
        </p:txBody>
      </p:sp>
      <p:sp>
        <p:nvSpPr>
          <p:cNvPr id="8" name="Shape 105"/>
          <p:cNvSpPr txBox="1">
            <a:spLocks noGrp="1"/>
          </p:cNvSpPr>
          <p:nvPr>
            <p:ph type="body" idx="4294967295"/>
          </p:nvPr>
        </p:nvSpPr>
        <p:spPr>
          <a:xfrm>
            <a:off x="4285282" y="1545713"/>
            <a:ext cx="3395662" cy="7921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Give a lecture.</a:t>
            </a:r>
          </a:p>
        </p:txBody>
      </p:sp>
      <p:sp>
        <p:nvSpPr>
          <p:cNvPr id="13" name="Shape 105"/>
          <p:cNvSpPr txBox="1">
            <a:spLocks noGrp="1"/>
          </p:cNvSpPr>
          <p:nvPr>
            <p:ph type="body" idx="4294967295"/>
          </p:nvPr>
        </p:nvSpPr>
        <p:spPr>
          <a:xfrm>
            <a:off x="4266062" y="2155802"/>
            <a:ext cx="3767137" cy="7921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Expect too much right away.</a:t>
            </a:r>
          </a:p>
        </p:txBody>
      </p:sp>
      <p:sp>
        <p:nvSpPr>
          <p:cNvPr id="14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3203575"/>
            <a:ext cx="3827463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rgbClr val="FF6600"/>
                </a:solidFill>
              </a:rPr>
              <a:t>Get students involved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in the lesson as much as possible.</a:t>
            </a:r>
          </a:p>
        </p:txBody>
      </p:sp>
      <p:sp>
        <p:nvSpPr>
          <p:cNvPr id="15" name="Shape 105"/>
          <p:cNvSpPr txBox="1">
            <a:spLocks noGrp="1"/>
          </p:cNvSpPr>
          <p:nvPr>
            <p:ph type="body" idx="4294967295"/>
          </p:nvPr>
        </p:nvSpPr>
        <p:spPr>
          <a:xfrm>
            <a:off x="4306409" y="3094270"/>
            <a:ext cx="3395662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Focus on just one topic or just one skill.</a:t>
            </a:r>
          </a:p>
        </p:txBody>
      </p:sp>
      <p:sp>
        <p:nvSpPr>
          <p:cNvPr id="20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2374900"/>
            <a:ext cx="3827463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Encourage students to </a:t>
            </a:r>
            <a:r>
              <a:rPr lang="en-US" sz="1800" dirty="0">
                <a:solidFill>
                  <a:srgbClr val="FF6600"/>
                </a:solidFill>
              </a:rPr>
              <a:t>speak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and give their </a:t>
            </a:r>
            <a:r>
              <a:rPr lang="en-US" sz="1800" dirty="0">
                <a:solidFill>
                  <a:srgbClr val="FF6600"/>
                </a:solidFill>
              </a:rPr>
              <a:t>ideas/opinions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6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4032250"/>
            <a:ext cx="3252788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Be </a:t>
            </a:r>
            <a:r>
              <a:rPr lang="en-US" sz="1800" dirty="0">
                <a:solidFill>
                  <a:srgbClr val="FF6600"/>
                </a:solidFill>
              </a:rPr>
              <a:t>respectful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of Japanese culture.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424532" y="1084048"/>
            <a:ext cx="1523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altLang="ja-JP" sz="2400" b="1" dirty="0">
                <a:solidFill>
                  <a:srgbClr val="FF6600"/>
                </a:solidFill>
              </a:rPr>
              <a:t>Do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625635" y="1057534"/>
            <a:ext cx="1523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altLang="ja-JP" sz="2400" b="1" dirty="0">
                <a:solidFill>
                  <a:srgbClr val="FF6600"/>
                </a:solidFill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36512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2A3990"/>
                </a:solidFill>
              </a:rPr>
              <a:t>D</a:t>
            </a:r>
            <a:r>
              <a:rPr lang="en-US" dirty="0">
                <a:solidFill>
                  <a:srgbClr val="2A3990"/>
                </a:solidFill>
              </a:rPr>
              <a:t>o</a:t>
            </a:r>
            <a:r>
              <a:rPr lang="en" dirty="0">
                <a:solidFill>
                  <a:srgbClr val="2A3990"/>
                </a:solidFill>
              </a:rPr>
              <a:t>s and Don’ts</a:t>
            </a:r>
          </a:p>
        </p:txBody>
      </p:sp>
      <p:sp>
        <p:nvSpPr>
          <p:cNvPr id="13" name="Shape 105"/>
          <p:cNvSpPr txBox="1">
            <a:spLocks noGrp="1"/>
          </p:cNvSpPr>
          <p:nvPr>
            <p:ph type="body" idx="1"/>
          </p:nvPr>
        </p:nvSpPr>
        <p:spPr>
          <a:xfrm>
            <a:off x="4935645" y="1553288"/>
            <a:ext cx="3870060" cy="10454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Try to do too much in one lesson (things take longer than you think!)</a:t>
            </a:r>
          </a:p>
        </p:txBody>
      </p:sp>
      <p:sp>
        <p:nvSpPr>
          <p:cNvPr id="8" name="Shape 105"/>
          <p:cNvSpPr txBox="1">
            <a:spLocks noGrp="1"/>
          </p:cNvSpPr>
          <p:nvPr>
            <p:ph type="body" idx="2"/>
          </p:nvPr>
        </p:nvSpPr>
        <p:spPr>
          <a:xfrm>
            <a:off x="4958032" y="2710310"/>
            <a:ext cx="3612228" cy="7920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Be disappointed if your JTE doesn’t like your ideas.</a:t>
            </a:r>
          </a:p>
        </p:txBody>
      </p:sp>
      <p:sp>
        <p:nvSpPr>
          <p:cNvPr id="14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3940175"/>
            <a:ext cx="3827463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Make a </a:t>
            </a:r>
            <a:r>
              <a:rPr lang="en-US" sz="1800" dirty="0">
                <a:solidFill>
                  <a:srgbClr val="FF6600"/>
                </a:solidFill>
              </a:rPr>
              <a:t>good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first impression on your students if you can.</a:t>
            </a:r>
          </a:p>
        </p:txBody>
      </p:sp>
      <p:sp>
        <p:nvSpPr>
          <p:cNvPr id="15" name="Shape 105"/>
          <p:cNvSpPr txBox="1">
            <a:spLocks noGrp="1"/>
          </p:cNvSpPr>
          <p:nvPr>
            <p:ph type="body" idx="4294967295"/>
          </p:nvPr>
        </p:nvSpPr>
        <p:spPr>
          <a:xfrm>
            <a:off x="5746750" y="4227513"/>
            <a:ext cx="3397250" cy="7921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  <a:latin typeface="Roboto" panose="020B0600070205080204" charset="0"/>
                <a:ea typeface="Roboto" panose="020B0600070205080204" charset="0"/>
              </a:rPr>
              <a:t>Don’t worry! </a:t>
            </a:r>
            <a:r>
              <a:rPr lang="en-US" altLang="ja-JP" sz="1800" dirty="0">
                <a:solidFill>
                  <a:srgbClr val="FF6600"/>
                </a:solidFill>
                <a:latin typeface="Roboto" panose="020B0600070205080204" charset="0"/>
                <a:ea typeface="Roboto" panose="020B0600070205080204" charset="0"/>
              </a:rPr>
              <a:t>You got this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6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2247900"/>
            <a:ext cx="3744913" cy="7921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Listen to and </a:t>
            </a:r>
            <a:r>
              <a:rPr lang="en-US" sz="1800" dirty="0">
                <a:solidFill>
                  <a:srgbClr val="FF6600"/>
                </a:solidFill>
              </a:rPr>
              <a:t>always check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your ideas with your JTE!</a:t>
            </a:r>
          </a:p>
        </p:txBody>
      </p:sp>
      <p:sp>
        <p:nvSpPr>
          <p:cNvPr id="18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3206750"/>
            <a:ext cx="3252788" cy="5667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Be</a:t>
            </a:r>
            <a:r>
              <a:rPr lang="en-US" sz="1800" dirty="0">
                <a:solidFill>
                  <a:srgbClr val="FF6600"/>
                </a:solidFill>
              </a:rPr>
              <a:t> patient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en-US" sz="1800" dirty="0">
                <a:solidFill>
                  <a:srgbClr val="FF6600"/>
                </a:solidFill>
              </a:rPr>
              <a:t> proactive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9" name="Shape 105"/>
          <p:cNvSpPr txBox="1">
            <a:spLocks noGrp="1"/>
          </p:cNvSpPr>
          <p:nvPr>
            <p:ph type="body" idx="4294967295"/>
          </p:nvPr>
        </p:nvSpPr>
        <p:spPr>
          <a:xfrm>
            <a:off x="0" y="1546225"/>
            <a:ext cx="4187825" cy="534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Be </a:t>
            </a:r>
            <a:r>
              <a:rPr lang="en-US" sz="1800" dirty="0">
                <a:solidFill>
                  <a:srgbClr val="FF6600"/>
                </a:solidFill>
              </a:rPr>
              <a:t>flexible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and </a:t>
            </a:r>
            <a:r>
              <a:rPr lang="en-US" sz="1800" dirty="0">
                <a:solidFill>
                  <a:srgbClr val="FF6600"/>
                </a:solidFill>
              </a:rPr>
              <a:t>creative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0" name="Shape 105"/>
          <p:cNvSpPr txBox="1">
            <a:spLocks noGrp="1"/>
          </p:cNvSpPr>
          <p:nvPr>
            <p:ph type="body" idx="4294967295"/>
          </p:nvPr>
        </p:nvSpPr>
        <p:spPr>
          <a:xfrm>
            <a:off x="5746750" y="3614738"/>
            <a:ext cx="3397250" cy="5016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228600">
              <a:buFont typeface="Wingdings" pitchFamily="2" charset="2"/>
              <a:buChar char="l"/>
            </a:pP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  <a:latin typeface="Roboto" panose="020B0600070205080204" charset="0"/>
                <a:ea typeface="Roboto" panose="020B0600070205080204" charset="0"/>
              </a:rPr>
              <a:t>Don’t give up!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29108" y="1083947"/>
            <a:ext cx="1523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altLang="ja-JP" sz="2400" b="1" dirty="0">
                <a:solidFill>
                  <a:srgbClr val="FF6600"/>
                </a:solidFill>
              </a:rPr>
              <a:t>Do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4629241" y="1061223"/>
            <a:ext cx="1523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altLang="ja-JP" sz="2400" b="1" dirty="0">
                <a:solidFill>
                  <a:srgbClr val="FF6600"/>
                </a:solidFill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37595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51520" y="195486"/>
            <a:ext cx="8222100" cy="129614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 err="1"/>
              <a:t>Otsukaresama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(That’s all for today, great job!)</a:t>
            </a:r>
            <a:endParaRPr lang="en" sz="3600" dirty="0"/>
          </a:p>
        </p:txBody>
      </p:sp>
      <p:sp>
        <p:nvSpPr>
          <p:cNvPr id="6" name="Rectangle 3"/>
          <p:cNvSpPr/>
          <p:nvPr/>
        </p:nvSpPr>
        <p:spPr>
          <a:xfrm>
            <a:off x="1187624" y="1635646"/>
            <a:ext cx="66247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NZ" sz="8800" b="1" kern="1200" dirty="0">
                <a:ln w="57150"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012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5486"/>
            <a:ext cx="4082286" cy="460044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411760" y="41151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chemeClr val="tx1">
                    <a:lumMod val="75000"/>
                  </a:schemeClr>
                </a:solidFill>
              </a:rPr>
              <a:t>JAPAN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5188491" y="2873045"/>
            <a:ext cx="2066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1600" b="1" dirty="0">
                <a:solidFill>
                  <a:schemeClr val="tx1">
                    <a:lumMod val="75000"/>
                  </a:schemeClr>
                </a:solidFill>
                <a:effectLst>
                  <a:outerShdw blurRad="1016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Niigata City</a:t>
            </a:r>
            <a:endParaRPr lang="ja-JP" altLang="en-US" sz="1050" b="1" dirty="0">
              <a:effectLst>
                <a:outerShdw blurRad="1016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楕円 19"/>
          <p:cNvSpPr/>
          <p:nvPr/>
        </p:nvSpPr>
        <p:spPr>
          <a:xfrm>
            <a:off x="5076056" y="3059360"/>
            <a:ext cx="144016" cy="1440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439420" y="1362566"/>
            <a:ext cx="3586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chemeClr val="tx1">
                    <a:lumMod val="75000"/>
                  </a:schemeClr>
                </a:solidFill>
              </a:rPr>
              <a:t>NIIGATA PREFECTURE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69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39476" y="3415284"/>
            <a:ext cx="6216024" cy="822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en-US" sz="33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Let’s get to know each other...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E58F8-7355-4D1D-B972-BF865BD8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12" y="19950"/>
            <a:ext cx="6158216" cy="3673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83568" y="267494"/>
            <a:ext cx="1821505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Overview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9512" y="966342"/>
            <a:ext cx="8520600" cy="38164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Today we will talk about... </a:t>
            </a:r>
          </a:p>
          <a:p>
            <a:pPr marL="457200" lvl="0" indent="-228600">
              <a:spcBef>
                <a:spcPts val="0"/>
              </a:spcBef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rgbClr val="FF6600"/>
                </a:solidFill>
              </a:rPr>
              <a:t>PRIMARY OBJECTIVES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—what are your main goals when giving a          			    self-introduction lesson?</a:t>
            </a:r>
          </a:p>
          <a:p>
            <a:pPr marL="228600" lvl="0" indent="0">
              <a:spcBef>
                <a:spcPts val="0"/>
              </a:spcBef>
              <a:buNone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rgbClr val="FF6600"/>
                </a:solidFill>
              </a:rPr>
              <a:t>CONSIDERATIONS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—what other things do you need to consider when 		             planning your lesson?</a:t>
            </a:r>
          </a:p>
          <a:p>
            <a:pPr marL="228600" lvl="0" indent="0">
              <a:spcBef>
                <a:spcPts val="0"/>
              </a:spcBef>
              <a:buNone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rgbClr val="FF6600"/>
                </a:solidFill>
              </a:rPr>
              <a:t>EXAMPLES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—what have we done in our self-introduction classes?</a:t>
            </a:r>
          </a:p>
          <a:p>
            <a:pPr marL="228600" lvl="0" indent="0">
              <a:spcBef>
                <a:spcPts val="0"/>
              </a:spcBef>
              <a:buNone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rgbClr val="FF6600"/>
                </a:solidFill>
              </a:rPr>
              <a:t>SUMMARY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—Dos and Don’ts for your self-introduction lesson </a:t>
            </a:r>
          </a:p>
          <a:p>
            <a:pPr marL="228600" lvl="0" indent="0">
              <a:spcBef>
                <a:spcPts val="0"/>
              </a:spcBef>
              <a:buNone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r>
              <a:rPr lang="en" sz="1800" dirty="0">
                <a:solidFill>
                  <a:srgbClr val="FF6600"/>
                </a:solidFill>
              </a:rPr>
              <a:t>QUESTIONS</a:t>
            </a:r>
          </a:p>
          <a:p>
            <a:pPr marL="457200" lvl="0" indent="-228600">
              <a:spcBef>
                <a:spcPts val="0"/>
              </a:spcBef>
              <a:buFont typeface="Wingdings" pitchFamily="2" charset="2"/>
              <a:buChar char="l"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  <a:p>
            <a:pPr marL="457200" lvl="0" indent="-228600">
              <a:spcBef>
                <a:spcPts val="0"/>
              </a:spcBef>
            </a:pPr>
            <a:endParaRPr sz="1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Primary Objectives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707904" y="1491630"/>
            <a:ext cx="116891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13800" dirty="0">
                <a:solidFill>
                  <a:schemeClr val="tx1">
                    <a:lumMod val="75000"/>
                  </a:schemeClr>
                </a:solidFill>
              </a:rPr>
              <a:t>?</a:t>
            </a:r>
            <a:endParaRPr lang="ja-JP" altLang="en-US" sz="1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Primary Objectives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07504" y="1203598"/>
            <a:ext cx="7632848" cy="3718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rgbClr val="FF6600"/>
                </a:solidFill>
              </a:rPr>
              <a:t>OBVIOUS? 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Teach the students about you and your country, right?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Make a good first impression.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Set up your expectations of the students for your lessons.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Involve the students in the lesson.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Determine the language and confidence level of your students.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Start building a good relationship with your JTE.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l"/>
              <a:tabLst>
                <a:tab pos="5146675" algn="l"/>
              </a:tabLst>
            </a:pP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Make English </a:t>
            </a:r>
            <a:r>
              <a:rPr lang="en" sz="1800" dirty="0">
                <a:solidFill>
                  <a:srgbClr val="FF6600"/>
                </a:solidFill>
              </a:rPr>
              <a:t>fresh, exciting and fun</a:t>
            </a:r>
            <a:r>
              <a:rPr lang="en" sz="1800" dirty="0">
                <a:solidFill>
                  <a:schemeClr val="tx1">
                    <a:lumMod val="75000"/>
                  </a:schemeClr>
                </a:solidFill>
              </a:rPr>
              <a:t>!</a:t>
            </a:r>
          </a:p>
          <a:p>
            <a:pPr marL="457200" lvl="0" indent="-228600">
              <a:spcBef>
                <a:spcPts val="0"/>
              </a:spcBef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54712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6095" y="57918"/>
            <a:ext cx="547200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i="1" dirty="0"/>
              <a:t>Prioritized</a:t>
            </a:r>
            <a:r>
              <a:rPr lang="en" dirty="0"/>
              <a:t> Primary Objectives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07008" y="659437"/>
            <a:ext cx="7632848" cy="4776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28650" indent="-400050">
              <a:buSzPct val="130000"/>
              <a:buFont typeface="+mj-lt"/>
              <a:buAutoNum type="romanLcPeriod"/>
            </a:pPr>
            <a:r>
              <a:rPr lang="en" altLang="ja-JP" sz="1800" dirty="0">
                <a:solidFill>
                  <a:schemeClr val="tx1">
                    <a:lumMod val="75000"/>
                  </a:schemeClr>
                </a:solidFill>
              </a:rPr>
              <a:t>Start building a good relationship with your JTE.</a:t>
            </a:r>
          </a:p>
        </p:txBody>
      </p:sp>
      <p:sp>
        <p:nvSpPr>
          <p:cNvPr id="5" name="Shape 105"/>
          <p:cNvSpPr txBox="1">
            <a:spLocks noGrp="1"/>
          </p:cNvSpPr>
          <p:nvPr>
            <p:ph type="body" idx="2"/>
          </p:nvPr>
        </p:nvSpPr>
        <p:spPr>
          <a:xfrm>
            <a:off x="-19571" y="1313636"/>
            <a:ext cx="4159523" cy="5295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1.    </a:t>
            </a:r>
            <a:r>
              <a:rPr lang="en" altLang="ja-JP" sz="1800" dirty="0">
                <a:solidFill>
                  <a:schemeClr val="tx1">
                    <a:lumMod val="75000"/>
                  </a:schemeClr>
                </a:solidFill>
              </a:rPr>
              <a:t>Make a good first impression.</a:t>
            </a: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0" name="Shape 105"/>
          <p:cNvSpPr txBox="1">
            <a:spLocks noGrp="1"/>
          </p:cNvSpPr>
          <p:nvPr>
            <p:ph type="body" idx="4294967295"/>
          </p:nvPr>
        </p:nvSpPr>
        <p:spPr>
          <a:xfrm>
            <a:off x="377727" y="1726082"/>
            <a:ext cx="4788743" cy="5302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2.    </a:t>
            </a:r>
            <a:r>
              <a:rPr lang="en" altLang="ja-JP" sz="1800" dirty="0">
                <a:solidFill>
                  <a:schemeClr val="tx1">
                    <a:lumMod val="75000"/>
                  </a:schemeClr>
                </a:solidFill>
              </a:rPr>
              <a:t>Involve the students in the lesson.</a:t>
            </a: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1" name="Shape 105"/>
          <p:cNvSpPr txBox="1">
            <a:spLocks noGrp="1"/>
          </p:cNvSpPr>
          <p:nvPr>
            <p:ph type="body" idx="4294967295"/>
          </p:nvPr>
        </p:nvSpPr>
        <p:spPr>
          <a:xfrm>
            <a:off x="767182" y="2208664"/>
            <a:ext cx="7561262" cy="5302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3.    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</a:rPr>
              <a:t>Make English fresh, exciting and fun!</a:t>
            </a: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" name="Shape 105"/>
          <p:cNvSpPr txBox="1">
            <a:spLocks noGrp="1"/>
          </p:cNvSpPr>
          <p:nvPr>
            <p:ph type="body" idx="4294967295"/>
          </p:nvPr>
        </p:nvSpPr>
        <p:spPr>
          <a:xfrm>
            <a:off x="1143273" y="2675869"/>
            <a:ext cx="7561262" cy="5302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4.    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</a:rPr>
              <a:t>Set up your expectations of the students for your lessons.</a:t>
            </a:r>
          </a:p>
        </p:txBody>
      </p:sp>
      <p:sp>
        <p:nvSpPr>
          <p:cNvPr id="33" name="Shape 105"/>
          <p:cNvSpPr txBox="1">
            <a:spLocks noGrp="1"/>
          </p:cNvSpPr>
          <p:nvPr>
            <p:ph type="body" idx="4294967295"/>
          </p:nvPr>
        </p:nvSpPr>
        <p:spPr>
          <a:xfrm>
            <a:off x="1475656" y="3218383"/>
            <a:ext cx="7561262" cy="5302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5.    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</a:rPr>
              <a:t>Determine the language and confidence level of your students.</a:t>
            </a:r>
          </a:p>
          <a:p>
            <a:pPr marL="228600">
              <a:buSzPct val="130000"/>
            </a:pP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4" name="Shape 105"/>
          <p:cNvSpPr txBox="1">
            <a:spLocks noGrp="1"/>
          </p:cNvSpPr>
          <p:nvPr>
            <p:ph type="body" idx="4294967295"/>
          </p:nvPr>
        </p:nvSpPr>
        <p:spPr>
          <a:xfrm>
            <a:off x="1779338" y="3602297"/>
            <a:ext cx="7561262" cy="5286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>
              <a:buSzPct val="130000"/>
            </a:pPr>
            <a:r>
              <a:rPr lang="en" altLang="ja-JP" sz="2200" dirty="0">
                <a:solidFill>
                  <a:schemeClr val="tx2">
                    <a:lumMod val="50000"/>
                  </a:schemeClr>
                </a:solidFill>
              </a:rPr>
              <a:t>6.    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</a:rPr>
              <a:t>Teach the students about you and your country.</a:t>
            </a:r>
            <a:endParaRPr lang="en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Shape 105"/>
          <p:cNvSpPr txBox="1">
            <a:spLocks noGrp="1"/>
          </p:cNvSpPr>
          <p:nvPr>
            <p:ph type="body" idx="4294967295"/>
          </p:nvPr>
        </p:nvSpPr>
        <p:spPr>
          <a:xfrm>
            <a:off x="1331640" y="938200"/>
            <a:ext cx="3592264" cy="433388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28650" indent="-400050"/>
            <a:r>
              <a:rPr lang="en" altLang="ja-JP" sz="1800" i="1" dirty="0">
                <a:solidFill>
                  <a:srgbClr val="FF6600"/>
                </a:solidFill>
              </a:rPr>
              <a:t>BEFORE the lesson</a:t>
            </a:r>
          </a:p>
        </p:txBody>
      </p:sp>
      <p:sp>
        <p:nvSpPr>
          <p:cNvPr id="7" name="Shape 105"/>
          <p:cNvSpPr txBox="1">
            <a:spLocks noGrp="1"/>
          </p:cNvSpPr>
          <p:nvPr>
            <p:ph type="body" idx="4294967295"/>
          </p:nvPr>
        </p:nvSpPr>
        <p:spPr>
          <a:xfrm>
            <a:off x="3779912" y="1341924"/>
            <a:ext cx="4248472" cy="4318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28650" indent="-400050"/>
            <a:r>
              <a:rPr lang="en" altLang="ja-JP" sz="1800" i="1" dirty="0">
                <a:solidFill>
                  <a:srgbClr val="FF6600"/>
                </a:solidFill>
              </a:rPr>
              <a:t>Future classes will be WAY easier.</a:t>
            </a:r>
          </a:p>
        </p:txBody>
      </p:sp>
      <p:sp>
        <p:nvSpPr>
          <p:cNvPr id="8" name="Shape 105"/>
          <p:cNvSpPr txBox="1">
            <a:spLocks noGrp="1"/>
          </p:cNvSpPr>
          <p:nvPr>
            <p:ph type="body" idx="4294967295"/>
          </p:nvPr>
        </p:nvSpPr>
        <p:spPr>
          <a:xfrm>
            <a:off x="4547813" y="1757814"/>
            <a:ext cx="3384376" cy="4318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28650" indent="-400050"/>
            <a:r>
              <a:rPr lang="en" altLang="ja-JP" sz="1800" i="1" dirty="0">
                <a:solidFill>
                  <a:srgbClr val="FF6600"/>
                </a:solidFill>
              </a:rPr>
              <a:t>Get them USING English.</a:t>
            </a:r>
          </a:p>
        </p:txBody>
      </p:sp>
      <p:sp>
        <p:nvSpPr>
          <p:cNvPr id="21" name="Shape 105"/>
          <p:cNvSpPr txBox="1">
            <a:spLocks noGrp="1"/>
          </p:cNvSpPr>
          <p:nvPr>
            <p:ph type="body" idx="4294967295"/>
          </p:nvPr>
        </p:nvSpPr>
        <p:spPr>
          <a:xfrm>
            <a:off x="5508104" y="2238210"/>
            <a:ext cx="3284850" cy="633686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400050" algn="ctr"/>
            <a:r>
              <a:rPr lang="en" altLang="ja-JP" sz="1800" i="1" dirty="0">
                <a:solidFill>
                  <a:srgbClr val="FF6600"/>
                </a:solidFill>
              </a:rPr>
              <a:t>Get 1 &amp; 2 right and 3 &amp; 4 will happen.</a:t>
            </a:r>
          </a:p>
        </p:txBody>
      </p:sp>
      <p:sp>
        <p:nvSpPr>
          <p:cNvPr id="24" name="Shape 105"/>
          <p:cNvSpPr txBox="1">
            <a:spLocks noGrp="1"/>
          </p:cNvSpPr>
          <p:nvPr>
            <p:ph type="body" idx="4294967295"/>
          </p:nvPr>
        </p:nvSpPr>
        <p:spPr>
          <a:xfrm>
            <a:off x="199205" y="4031643"/>
            <a:ext cx="2606675" cy="790575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400050" algn="ctr"/>
            <a:r>
              <a:rPr lang="en" altLang="ja-JP" sz="1800" i="1" dirty="0">
                <a:solidFill>
                  <a:srgbClr val="FF6600"/>
                </a:solidFill>
              </a:rPr>
              <a:t>VERY helpful for future lesson planning</a:t>
            </a:r>
          </a:p>
        </p:txBody>
      </p:sp>
      <p:sp>
        <p:nvSpPr>
          <p:cNvPr id="17" name="円弧 16"/>
          <p:cNvSpPr/>
          <p:nvPr/>
        </p:nvSpPr>
        <p:spPr>
          <a:xfrm rot="20284819">
            <a:off x="1185607" y="3471210"/>
            <a:ext cx="936104" cy="630209"/>
          </a:xfrm>
          <a:prstGeom prst="arc">
            <a:avLst>
              <a:gd name="adj1" fmla="val 10278868"/>
              <a:gd name="adj2" fmla="val 16758482"/>
            </a:avLst>
          </a:prstGeom>
          <a:ln w="19050">
            <a:solidFill>
              <a:srgbClr val="FF66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/>
          <p:cNvGrpSpPr/>
          <p:nvPr/>
        </p:nvGrpSpPr>
        <p:grpSpPr>
          <a:xfrm rot="19377026">
            <a:off x="261051" y="1584669"/>
            <a:ext cx="615051" cy="1905930"/>
            <a:chOff x="490389" y="1810444"/>
            <a:chExt cx="649807" cy="184142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24919" y="2661173"/>
              <a:ext cx="1356167" cy="625227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149500" y="2175913"/>
              <a:ext cx="1356166" cy="625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9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  <p:bldP spid="5" grpId="0" build="p"/>
      <p:bldP spid="30" grpId="0" build="p"/>
      <p:bldP spid="31" grpId="0" build="p"/>
      <p:bldP spid="32" grpId="0" build="p"/>
      <p:bldP spid="33" grpId="0" build="p"/>
      <p:bldP spid="34" grpId="0" build="p"/>
      <p:bldP spid="6" grpId="0" build="p"/>
      <p:bldP spid="7" grpId="0" build="p"/>
      <p:bldP spid="8" grpId="0" build="p"/>
      <p:bldP spid="21" grpId="0" build="p"/>
      <p:bldP spid="24" grpId="0" build="p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8F9C-5320-482D-B49C-18D66750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AC883-2F65-4257-846E-04CAD3FE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7EB90-2D52-46C0-BFD6-08AF05DA2C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9E4AB-9001-4F82-B5BE-F924C4DE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0"/>
            <a:ext cx="51504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833</Words>
  <Application>Microsoft Office PowerPoint</Application>
  <PresentationFormat>On-screen Show (16:9)</PresentationFormat>
  <Paragraphs>159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Wingdings 3</vt:lpstr>
      <vt:lpstr>Trebuchet MS</vt:lpstr>
      <vt:lpstr>メイリオ</vt:lpstr>
      <vt:lpstr>Wingdings</vt:lpstr>
      <vt:lpstr>Berlin Sans FB Demi</vt:lpstr>
      <vt:lpstr>Roboto</vt:lpstr>
      <vt:lpstr>Facet</vt:lpstr>
      <vt:lpstr>High School Self-Introduction Lessons</vt:lpstr>
      <vt:lpstr>A Bit About Me…</vt:lpstr>
      <vt:lpstr>PowerPoint Presentation</vt:lpstr>
      <vt:lpstr>Let’s get to know each other...</vt:lpstr>
      <vt:lpstr>Overview</vt:lpstr>
      <vt:lpstr>Primary Objectives</vt:lpstr>
      <vt:lpstr>Primary Objectives</vt:lpstr>
      <vt:lpstr>Prioritized Primary Objectives</vt:lpstr>
      <vt:lpstr>PowerPoint Presentation</vt:lpstr>
      <vt:lpstr>Other Things To Consider</vt:lpstr>
      <vt:lpstr>Bomb Game</vt:lpstr>
      <vt:lpstr>For The Next Activity…</vt:lpstr>
      <vt:lpstr>What state is Angela from?</vt:lpstr>
      <vt:lpstr>How long has Angela been in Japan?</vt:lpstr>
      <vt:lpstr>Introducing Kansas…</vt:lpstr>
      <vt:lpstr>Where is Kansas?</vt:lpstr>
      <vt:lpstr>What is Kansas like?</vt:lpstr>
      <vt:lpstr>What is this?</vt:lpstr>
      <vt:lpstr>Hiss…</vt:lpstr>
      <vt:lpstr>Bomb Game The game you just played </vt:lpstr>
      <vt:lpstr>Maru /Batsu True or False questions (about me).</vt:lpstr>
      <vt:lpstr>I have been to Italy</vt:lpstr>
      <vt:lpstr>I have one brother and one sister. </vt:lpstr>
      <vt:lpstr>Questions? Leave time for this! (And use to fill in extra time)</vt:lpstr>
      <vt:lpstr>Summary</vt:lpstr>
      <vt:lpstr>Dos and Don’ts</vt:lpstr>
      <vt:lpstr>Dos and Don’ts</vt:lpstr>
      <vt:lpstr>Otsukaresama  (That’s all for today, great job!)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School Self-Introduction Lessons</dc:title>
  <dc:creator>Angela Moore</dc:creator>
  <cp:lastModifiedBy>Angela Moore</cp:lastModifiedBy>
  <cp:revision>16</cp:revision>
  <dcterms:created xsi:type="dcterms:W3CDTF">2018-08-01T16:18:38Z</dcterms:created>
  <dcterms:modified xsi:type="dcterms:W3CDTF">2018-08-01T18:40:49Z</dcterms:modified>
</cp:coreProperties>
</file>